
<file path=[Content_Types].xml><?xml version="1.0" encoding="utf-8"?>
<Types xmlns="http://schemas.openxmlformats.org/package/2006/content-types">
  <Default Extension="png" ContentType="image/png"/>
  <Default Extension="bin" ContentType="image/jpe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5.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theme/themeOverride1.xml" ContentType="application/vnd.openxmlformats-officedocument.themeOverrid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7.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8.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0.xml" ContentType="application/vnd.openxmlformats-officedocument.theme+xml"/>
  <Override PartName="/ppt/slideLayouts/slideLayout230.xml" ContentType="application/vnd.openxmlformats-officedocument.presentationml.slideLayout+xml"/>
  <Override PartName="/ppt/theme/theme11.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2.xml" ContentType="application/vnd.openxmlformats-officedocument.theme+xml"/>
  <Override PartName="/ppt/slideLayouts/slideLayout234.xml" ContentType="application/vnd.openxmlformats-officedocument.presentationml.slideLayout+xml"/>
  <Override PartName="/ppt/theme/theme13.xml" ContentType="application/vnd.openxmlformats-officedocument.theme+xml"/>
  <Override PartName="/ppt/slideLayouts/slideLayout235.xml" ContentType="application/vnd.openxmlformats-officedocument.presentationml.slideLayout+xml"/>
  <Override PartName="/ppt/theme/theme14.xml" ContentType="application/vnd.openxmlformats-officedocument.theme+xml"/>
  <Override PartName="/ppt/slideLayouts/slideLayout236.xml" ContentType="application/vnd.openxmlformats-officedocument.presentationml.slideLayout+xml"/>
  <Override PartName="/ppt/theme/theme15.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embeddings/oleObject1.bin" ContentType="application/vnd.openxmlformats-officedocument.oleObject"/>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7.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 id="2147484387" r:id="rId7"/>
    <p:sldMasterId id="2147484433" r:id="rId8"/>
    <p:sldMasterId id="2147484440" r:id="rId9"/>
    <p:sldMasterId id="2147484455" r:id="rId10"/>
    <p:sldMasterId id="2147484475" r:id="rId11"/>
    <p:sldMasterId id="2147484504" r:id="rId12"/>
    <p:sldMasterId id="2147484516" r:id="rId13"/>
    <p:sldMasterId id="2147484544" r:id="rId14"/>
    <p:sldMasterId id="2147484546" r:id="rId15"/>
    <p:sldMasterId id="2147484550" r:id="rId16"/>
    <p:sldMasterId id="2147484552" r:id="rId17"/>
    <p:sldMasterId id="2147484554" r:id="rId18"/>
    <p:sldMasterId id="2147484556" r:id="rId19"/>
    <p:sldMasterId id="2147484560" r:id="rId20"/>
    <p:sldMasterId id="2147484565" r:id="rId21"/>
  </p:sldMasterIdLst>
  <p:notesMasterIdLst>
    <p:notesMasterId r:id="rId43"/>
  </p:notesMasterIdLst>
  <p:handoutMasterIdLst>
    <p:handoutMasterId r:id="rId44"/>
  </p:handoutMasterIdLst>
  <p:sldIdLst>
    <p:sldId id="256" r:id="rId22"/>
    <p:sldId id="267" r:id="rId23"/>
    <p:sldId id="275" r:id="rId24"/>
    <p:sldId id="276" r:id="rId25"/>
    <p:sldId id="268" r:id="rId26"/>
    <p:sldId id="270" r:id="rId27"/>
    <p:sldId id="280" r:id="rId28"/>
    <p:sldId id="278" r:id="rId29"/>
    <p:sldId id="281" r:id="rId30"/>
    <p:sldId id="279" r:id="rId31"/>
    <p:sldId id="282" r:id="rId32"/>
    <p:sldId id="283" r:id="rId33"/>
    <p:sldId id="284" r:id="rId34"/>
    <p:sldId id="285" r:id="rId35"/>
    <p:sldId id="286" r:id="rId36"/>
    <p:sldId id="273" r:id="rId37"/>
    <p:sldId id="272" r:id="rId38"/>
    <p:sldId id="271" r:id="rId39"/>
    <p:sldId id="287" r:id="rId40"/>
    <p:sldId id="288" r:id="rId41"/>
    <p:sldId id="289" r:id="rId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5D6B19-4AD1-4FB0-AB36-0CD4ACEE89ED}">
          <p14:sldIdLst>
            <p14:sldId id="256"/>
            <p14:sldId id="267"/>
            <p14:sldId id="275"/>
            <p14:sldId id="276"/>
            <p14:sldId id="268"/>
            <p14:sldId id="270"/>
            <p14:sldId id="280"/>
            <p14:sldId id="278"/>
            <p14:sldId id="281"/>
            <p14:sldId id="279"/>
            <p14:sldId id="282"/>
            <p14:sldId id="283"/>
            <p14:sldId id="284"/>
            <p14:sldId id="285"/>
            <p14:sldId id="286"/>
            <p14:sldId id="273"/>
            <p14:sldId id="272"/>
            <p14:sldId id="271"/>
          </p14:sldIdLst>
        </p14:section>
        <p14:section name="Appendix" id="{4B84B166-E271-4B57-9AED-765D601582BF}">
          <p14:sldIdLst>
            <p14:sldId id="287"/>
            <p14:sldId id="288"/>
            <p14:sldId id="28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FFFF"/>
    <a:srgbClr val="282828"/>
    <a:srgbClr val="002050"/>
    <a:srgbClr val="767676"/>
    <a:srgbClr val="00188F"/>
    <a:srgbClr val="107C10"/>
    <a:srgbClr val="008272"/>
    <a:srgbClr val="B4009E"/>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803" autoAdjust="0"/>
  </p:normalViewPr>
  <p:slideViewPr>
    <p:cSldViewPr>
      <p:cViewPr varScale="1">
        <p:scale>
          <a:sx n="73" d="100"/>
          <a:sy n="73" d="100"/>
        </p:scale>
        <p:origin x="826" y="45"/>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42"/>
    </p:cViewPr>
  </p:sorterViewPr>
  <p:notesViewPr>
    <p:cSldViewPr showGuides="1">
      <p:cViewPr varScale="1">
        <p:scale>
          <a:sx n="67" d="100"/>
          <a:sy n="67" d="100"/>
        </p:scale>
        <p:origin x="3043" y="4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8.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E7DF7A-81AA-4BF0-8062-22A26566A078}"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125CE60-85B2-454A-B37B-B9B54C530333}">
      <dgm:prSet phldrT="[Text]"/>
      <dgm:spPr/>
      <dgm:t>
        <a:bodyPr/>
        <a:lstStyle/>
        <a:p>
          <a:r>
            <a:rPr lang="en-US" dirty="0"/>
            <a:t>System Center Advisor</a:t>
          </a:r>
        </a:p>
      </dgm:t>
    </dgm:pt>
    <dgm:pt modelId="{86A6A2DB-2B9C-4AC1-B57C-0622405693D6}" type="parTrans" cxnId="{AF5559E5-F543-4657-9246-95D2BD606F64}">
      <dgm:prSet/>
      <dgm:spPr/>
      <dgm:t>
        <a:bodyPr/>
        <a:lstStyle/>
        <a:p>
          <a:endParaRPr lang="en-US"/>
        </a:p>
      </dgm:t>
    </dgm:pt>
    <dgm:pt modelId="{0660EC1C-A79E-45CF-B28E-B9BADF5C45A8}" type="sibTrans" cxnId="{AF5559E5-F543-4657-9246-95D2BD606F64}">
      <dgm:prSet/>
      <dgm:spPr/>
      <dgm:t>
        <a:bodyPr/>
        <a:lstStyle/>
        <a:p>
          <a:endParaRPr lang="en-US"/>
        </a:p>
      </dgm:t>
    </dgm:pt>
    <dgm:pt modelId="{01776CB0-A15D-4527-AE45-E6E8A11C5B4D}">
      <dgm:prSet phldrT="[Text]"/>
      <dgm:spPr/>
      <dgm:t>
        <a:bodyPr/>
        <a:lstStyle/>
        <a:p>
          <a:r>
            <a:rPr lang="en-US" dirty="0"/>
            <a:t>Operational Insights</a:t>
          </a:r>
        </a:p>
      </dgm:t>
    </dgm:pt>
    <dgm:pt modelId="{48874C57-E08E-4D07-8A33-FBECB086DF06}" type="parTrans" cxnId="{153B95F5-ECD0-4D7D-A324-A94F11DCBA06}">
      <dgm:prSet/>
      <dgm:spPr/>
      <dgm:t>
        <a:bodyPr/>
        <a:lstStyle/>
        <a:p>
          <a:endParaRPr lang="en-US"/>
        </a:p>
      </dgm:t>
    </dgm:pt>
    <dgm:pt modelId="{01A4CA50-2211-404F-BDDF-E8BAF5B84DCE}" type="sibTrans" cxnId="{153B95F5-ECD0-4D7D-A324-A94F11DCBA06}">
      <dgm:prSet/>
      <dgm:spPr/>
      <dgm:t>
        <a:bodyPr/>
        <a:lstStyle/>
        <a:p>
          <a:endParaRPr lang="en-US"/>
        </a:p>
      </dgm:t>
    </dgm:pt>
    <dgm:pt modelId="{1F27E2A1-23C8-45DA-961A-DFAD539F3473}">
      <dgm:prSet phldrT="[Text]"/>
      <dgm:spPr/>
      <dgm:t>
        <a:bodyPr/>
        <a:lstStyle/>
        <a:p>
          <a:r>
            <a:rPr lang="en-US" dirty="0"/>
            <a:t>[OMS] Log analytics</a:t>
          </a:r>
        </a:p>
      </dgm:t>
    </dgm:pt>
    <dgm:pt modelId="{F68E9CC4-6738-42A2-AC2D-0CEB8B6967DD}" type="parTrans" cxnId="{57B006D2-21AE-402F-8993-CFBC5602FB8E}">
      <dgm:prSet/>
      <dgm:spPr/>
      <dgm:t>
        <a:bodyPr/>
        <a:lstStyle/>
        <a:p>
          <a:endParaRPr lang="en-US"/>
        </a:p>
      </dgm:t>
    </dgm:pt>
    <dgm:pt modelId="{838D5599-1C72-47D6-8664-6A3C19EC3D40}" type="sibTrans" cxnId="{57B006D2-21AE-402F-8993-CFBC5602FB8E}">
      <dgm:prSet/>
      <dgm:spPr/>
      <dgm:t>
        <a:bodyPr/>
        <a:lstStyle/>
        <a:p>
          <a:endParaRPr lang="en-US"/>
        </a:p>
      </dgm:t>
    </dgm:pt>
    <dgm:pt modelId="{AFBF7A86-448F-4969-A1B9-C1726FAE6F9B}" type="pres">
      <dgm:prSet presAssocID="{A1E7DF7A-81AA-4BF0-8062-22A26566A078}" presName="outerComposite" presStyleCnt="0">
        <dgm:presLayoutVars>
          <dgm:chMax val="5"/>
          <dgm:dir/>
          <dgm:resizeHandles val="exact"/>
        </dgm:presLayoutVars>
      </dgm:prSet>
      <dgm:spPr/>
    </dgm:pt>
    <dgm:pt modelId="{AA4BD79E-0D22-4D73-86CE-1EABBA070754}" type="pres">
      <dgm:prSet presAssocID="{A1E7DF7A-81AA-4BF0-8062-22A26566A078}" presName="dummyMaxCanvas" presStyleCnt="0">
        <dgm:presLayoutVars/>
      </dgm:prSet>
      <dgm:spPr/>
    </dgm:pt>
    <dgm:pt modelId="{BF45C39C-EEBB-4A88-B196-255555EC23BA}" type="pres">
      <dgm:prSet presAssocID="{A1E7DF7A-81AA-4BF0-8062-22A26566A078}" presName="ThreeNodes_1" presStyleLbl="node1" presStyleIdx="0" presStyleCnt="3">
        <dgm:presLayoutVars>
          <dgm:bulletEnabled val="1"/>
        </dgm:presLayoutVars>
      </dgm:prSet>
      <dgm:spPr/>
    </dgm:pt>
    <dgm:pt modelId="{EE1C0627-C604-4635-98EF-A111E92874EE}" type="pres">
      <dgm:prSet presAssocID="{A1E7DF7A-81AA-4BF0-8062-22A26566A078}" presName="ThreeNodes_2" presStyleLbl="node1" presStyleIdx="1" presStyleCnt="3">
        <dgm:presLayoutVars>
          <dgm:bulletEnabled val="1"/>
        </dgm:presLayoutVars>
      </dgm:prSet>
      <dgm:spPr/>
    </dgm:pt>
    <dgm:pt modelId="{917F0460-AEF6-4996-8432-5F9576664A43}" type="pres">
      <dgm:prSet presAssocID="{A1E7DF7A-81AA-4BF0-8062-22A26566A078}" presName="ThreeNodes_3" presStyleLbl="node1" presStyleIdx="2" presStyleCnt="3">
        <dgm:presLayoutVars>
          <dgm:bulletEnabled val="1"/>
        </dgm:presLayoutVars>
      </dgm:prSet>
      <dgm:spPr/>
    </dgm:pt>
    <dgm:pt modelId="{A03A4078-8313-4584-B9DA-E38AFDBA89DE}" type="pres">
      <dgm:prSet presAssocID="{A1E7DF7A-81AA-4BF0-8062-22A26566A078}" presName="ThreeConn_1-2" presStyleLbl="fgAccFollowNode1" presStyleIdx="0" presStyleCnt="2">
        <dgm:presLayoutVars>
          <dgm:bulletEnabled val="1"/>
        </dgm:presLayoutVars>
      </dgm:prSet>
      <dgm:spPr/>
    </dgm:pt>
    <dgm:pt modelId="{5BE16A52-902B-4219-ACC3-8E2FAF6583B7}" type="pres">
      <dgm:prSet presAssocID="{A1E7DF7A-81AA-4BF0-8062-22A26566A078}" presName="ThreeConn_2-3" presStyleLbl="fgAccFollowNode1" presStyleIdx="1" presStyleCnt="2">
        <dgm:presLayoutVars>
          <dgm:bulletEnabled val="1"/>
        </dgm:presLayoutVars>
      </dgm:prSet>
      <dgm:spPr/>
    </dgm:pt>
    <dgm:pt modelId="{EB6D6DD3-808F-4E32-A553-F64E72FE0904}" type="pres">
      <dgm:prSet presAssocID="{A1E7DF7A-81AA-4BF0-8062-22A26566A078}" presName="ThreeNodes_1_text" presStyleLbl="node1" presStyleIdx="2" presStyleCnt="3">
        <dgm:presLayoutVars>
          <dgm:bulletEnabled val="1"/>
        </dgm:presLayoutVars>
      </dgm:prSet>
      <dgm:spPr/>
    </dgm:pt>
    <dgm:pt modelId="{615D68E2-D360-4734-B07E-F71CE864C25D}" type="pres">
      <dgm:prSet presAssocID="{A1E7DF7A-81AA-4BF0-8062-22A26566A078}" presName="ThreeNodes_2_text" presStyleLbl="node1" presStyleIdx="2" presStyleCnt="3">
        <dgm:presLayoutVars>
          <dgm:bulletEnabled val="1"/>
        </dgm:presLayoutVars>
      </dgm:prSet>
      <dgm:spPr/>
    </dgm:pt>
    <dgm:pt modelId="{150137F7-E06A-4DC6-9F0F-4E20948425B7}" type="pres">
      <dgm:prSet presAssocID="{A1E7DF7A-81AA-4BF0-8062-22A26566A078}" presName="ThreeNodes_3_text" presStyleLbl="node1" presStyleIdx="2" presStyleCnt="3">
        <dgm:presLayoutVars>
          <dgm:bulletEnabled val="1"/>
        </dgm:presLayoutVars>
      </dgm:prSet>
      <dgm:spPr/>
    </dgm:pt>
  </dgm:ptLst>
  <dgm:cxnLst>
    <dgm:cxn modelId="{F448B6DF-AAA6-42A0-975B-65B4E334C905}" type="presOf" srcId="{0660EC1C-A79E-45CF-B28E-B9BADF5C45A8}" destId="{A03A4078-8313-4584-B9DA-E38AFDBA89DE}" srcOrd="0" destOrd="0" presId="urn:microsoft.com/office/officeart/2005/8/layout/vProcess5"/>
    <dgm:cxn modelId="{3E63B5A7-0B52-462A-A0FE-53B5C0A07D8C}" type="presOf" srcId="{7125CE60-85B2-454A-B37B-B9B54C530333}" destId="{EB6D6DD3-808F-4E32-A553-F64E72FE0904}" srcOrd="1" destOrd="0" presId="urn:microsoft.com/office/officeart/2005/8/layout/vProcess5"/>
    <dgm:cxn modelId="{C7A3D14E-4561-4856-9E98-AD4358EFE94F}" type="presOf" srcId="{01A4CA50-2211-404F-BDDF-E8BAF5B84DCE}" destId="{5BE16A52-902B-4219-ACC3-8E2FAF6583B7}" srcOrd="0" destOrd="0" presId="urn:microsoft.com/office/officeart/2005/8/layout/vProcess5"/>
    <dgm:cxn modelId="{153B95F5-ECD0-4D7D-A324-A94F11DCBA06}" srcId="{A1E7DF7A-81AA-4BF0-8062-22A26566A078}" destId="{01776CB0-A15D-4527-AE45-E6E8A11C5B4D}" srcOrd="1" destOrd="0" parTransId="{48874C57-E08E-4D07-8A33-FBECB086DF06}" sibTransId="{01A4CA50-2211-404F-BDDF-E8BAF5B84DCE}"/>
    <dgm:cxn modelId="{97BF7B3C-EC4A-41AB-9E8C-1F3E363BCA07}" type="presOf" srcId="{1F27E2A1-23C8-45DA-961A-DFAD539F3473}" destId="{150137F7-E06A-4DC6-9F0F-4E20948425B7}" srcOrd="1" destOrd="0" presId="urn:microsoft.com/office/officeart/2005/8/layout/vProcess5"/>
    <dgm:cxn modelId="{5DABB12E-D1B0-42F2-8EB1-6B5AEB97A82B}" type="presOf" srcId="{7125CE60-85B2-454A-B37B-B9B54C530333}" destId="{BF45C39C-EEBB-4A88-B196-255555EC23BA}" srcOrd="0" destOrd="0" presId="urn:microsoft.com/office/officeart/2005/8/layout/vProcess5"/>
    <dgm:cxn modelId="{AF5559E5-F543-4657-9246-95D2BD606F64}" srcId="{A1E7DF7A-81AA-4BF0-8062-22A26566A078}" destId="{7125CE60-85B2-454A-B37B-B9B54C530333}" srcOrd="0" destOrd="0" parTransId="{86A6A2DB-2B9C-4AC1-B57C-0622405693D6}" sibTransId="{0660EC1C-A79E-45CF-B28E-B9BADF5C45A8}"/>
    <dgm:cxn modelId="{72E84CA1-927C-4B40-849A-67AD607B1B7B}" type="presOf" srcId="{01776CB0-A15D-4527-AE45-E6E8A11C5B4D}" destId="{EE1C0627-C604-4635-98EF-A111E92874EE}" srcOrd="0" destOrd="0" presId="urn:microsoft.com/office/officeart/2005/8/layout/vProcess5"/>
    <dgm:cxn modelId="{57B006D2-21AE-402F-8993-CFBC5602FB8E}" srcId="{A1E7DF7A-81AA-4BF0-8062-22A26566A078}" destId="{1F27E2A1-23C8-45DA-961A-DFAD539F3473}" srcOrd="2" destOrd="0" parTransId="{F68E9CC4-6738-42A2-AC2D-0CEB8B6967DD}" sibTransId="{838D5599-1C72-47D6-8664-6A3C19EC3D40}"/>
    <dgm:cxn modelId="{2F0BE12B-183C-429E-88E9-71EDD5B17CFB}" type="presOf" srcId="{1F27E2A1-23C8-45DA-961A-DFAD539F3473}" destId="{917F0460-AEF6-4996-8432-5F9576664A43}" srcOrd="0" destOrd="0" presId="urn:microsoft.com/office/officeart/2005/8/layout/vProcess5"/>
    <dgm:cxn modelId="{A9A9E408-6CD8-4AEC-B69E-4BBCC66D9441}" type="presOf" srcId="{01776CB0-A15D-4527-AE45-E6E8A11C5B4D}" destId="{615D68E2-D360-4734-B07E-F71CE864C25D}" srcOrd="1" destOrd="0" presId="urn:microsoft.com/office/officeart/2005/8/layout/vProcess5"/>
    <dgm:cxn modelId="{6E074B8D-D431-452E-8DE3-DBDFC444F259}" type="presOf" srcId="{A1E7DF7A-81AA-4BF0-8062-22A26566A078}" destId="{AFBF7A86-448F-4969-A1B9-C1726FAE6F9B}" srcOrd="0" destOrd="0" presId="urn:microsoft.com/office/officeart/2005/8/layout/vProcess5"/>
    <dgm:cxn modelId="{2287095B-260D-4AB9-AEDC-C10DD15110DE}" type="presParOf" srcId="{AFBF7A86-448F-4969-A1B9-C1726FAE6F9B}" destId="{AA4BD79E-0D22-4D73-86CE-1EABBA070754}" srcOrd="0" destOrd="0" presId="urn:microsoft.com/office/officeart/2005/8/layout/vProcess5"/>
    <dgm:cxn modelId="{864F4245-22C0-4BCD-ABE1-A4743DBA2DA7}" type="presParOf" srcId="{AFBF7A86-448F-4969-A1B9-C1726FAE6F9B}" destId="{BF45C39C-EEBB-4A88-B196-255555EC23BA}" srcOrd="1" destOrd="0" presId="urn:microsoft.com/office/officeart/2005/8/layout/vProcess5"/>
    <dgm:cxn modelId="{F3BE37EB-B447-4064-A1F0-97A87DC02097}" type="presParOf" srcId="{AFBF7A86-448F-4969-A1B9-C1726FAE6F9B}" destId="{EE1C0627-C604-4635-98EF-A111E92874EE}" srcOrd="2" destOrd="0" presId="urn:microsoft.com/office/officeart/2005/8/layout/vProcess5"/>
    <dgm:cxn modelId="{B78B3530-82D9-4165-AB38-A0A72554F0A7}" type="presParOf" srcId="{AFBF7A86-448F-4969-A1B9-C1726FAE6F9B}" destId="{917F0460-AEF6-4996-8432-5F9576664A43}" srcOrd="3" destOrd="0" presId="urn:microsoft.com/office/officeart/2005/8/layout/vProcess5"/>
    <dgm:cxn modelId="{57F17A38-2B10-4B06-8AAD-8ED12BDEA27A}" type="presParOf" srcId="{AFBF7A86-448F-4969-A1B9-C1726FAE6F9B}" destId="{A03A4078-8313-4584-B9DA-E38AFDBA89DE}" srcOrd="4" destOrd="0" presId="urn:microsoft.com/office/officeart/2005/8/layout/vProcess5"/>
    <dgm:cxn modelId="{98D21EFE-81F7-487D-8397-1C5A7D6475C3}" type="presParOf" srcId="{AFBF7A86-448F-4969-A1B9-C1726FAE6F9B}" destId="{5BE16A52-902B-4219-ACC3-8E2FAF6583B7}" srcOrd="5" destOrd="0" presId="urn:microsoft.com/office/officeart/2005/8/layout/vProcess5"/>
    <dgm:cxn modelId="{5D967271-72C1-4F47-9FEF-28A02C239268}" type="presParOf" srcId="{AFBF7A86-448F-4969-A1B9-C1726FAE6F9B}" destId="{EB6D6DD3-808F-4E32-A553-F64E72FE0904}" srcOrd="6" destOrd="0" presId="urn:microsoft.com/office/officeart/2005/8/layout/vProcess5"/>
    <dgm:cxn modelId="{567AC4CA-7F9B-408B-8098-3FEC245471C0}" type="presParOf" srcId="{AFBF7A86-448F-4969-A1B9-C1726FAE6F9B}" destId="{615D68E2-D360-4734-B07E-F71CE864C25D}" srcOrd="7" destOrd="0" presId="urn:microsoft.com/office/officeart/2005/8/layout/vProcess5"/>
    <dgm:cxn modelId="{B7AF1B31-E90E-4AB7-84D1-CF09F4D3B735}" type="presParOf" srcId="{AFBF7A86-448F-4969-A1B9-C1726FAE6F9B}" destId="{150137F7-E06A-4DC6-9F0F-4E20948425B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45C39C-EEBB-4A88-B196-255555EC23BA}">
      <dsp:nvSpPr>
        <dsp:cNvPr id="0" name=""/>
        <dsp:cNvSpPr/>
      </dsp:nvSpPr>
      <dsp:spPr>
        <a:xfrm>
          <a:off x="0" y="0"/>
          <a:ext cx="7047335" cy="165819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System Center Advisor</a:t>
          </a:r>
        </a:p>
      </dsp:txBody>
      <dsp:txXfrm>
        <a:off x="48567" y="48567"/>
        <a:ext cx="5258011" cy="1561062"/>
      </dsp:txXfrm>
    </dsp:sp>
    <dsp:sp modelId="{EE1C0627-C604-4635-98EF-A111E92874EE}">
      <dsp:nvSpPr>
        <dsp:cNvPr id="0" name=""/>
        <dsp:cNvSpPr/>
      </dsp:nvSpPr>
      <dsp:spPr>
        <a:xfrm>
          <a:off x="621823" y="1934562"/>
          <a:ext cx="7047335" cy="165819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Operational Insights</a:t>
          </a:r>
        </a:p>
      </dsp:txBody>
      <dsp:txXfrm>
        <a:off x="670390" y="1983129"/>
        <a:ext cx="5250550" cy="1561062"/>
      </dsp:txXfrm>
    </dsp:sp>
    <dsp:sp modelId="{917F0460-AEF6-4996-8432-5F9576664A43}">
      <dsp:nvSpPr>
        <dsp:cNvPr id="0" name=""/>
        <dsp:cNvSpPr/>
      </dsp:nvSpPr>
      <dsp:spPr>
        <a:xfrm>
          <a:off x="1243647" y="3869125"/>
          <a:ext cx="7047335" cy="165819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[OMS] Log analytics</a:t>
          </a:r>
        </a:p>
      </dsp:txBody>
      <dsp:txXfrm>
        <a:off x="1292214" y="3917692"/>
        <a:ext cx="5250550" cy="1561062"/>
      </dsp:txXfrm>
    </dsp:sp>
    <dsp:sp modelId="{A03A4078-8313-4584-B9DA-E38AFDBA89DE}">
      <dsp:nvSpPr>
        <dsp:cNvPr id="0" name=""/>
        <dsp:cNvSpPr/>
      </dsp:nvSpPr>
      <dsp:spPr>
        <a:xfrm>
          <a:off x="5969507" y="1257465"/>
          <a:ext cx="1077827" cy="1077827"/>
        </a:xfrm>
        <a:prstGeom prst="downArrow">
          <a:avLst>
            <a:gd name="adj1" fmla="val 55000"/>
            <a:gd name="adj2" fmla="val 45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212018" y="1257465"/>
        <a:ext cx="592805" cy="811065"/>
      </dsp:txXfrm>
    </dsp:sp>
    <dsp:sp modelId="{5BE16A52-902B-4219-ACC3-8E2FAF6583B7}">
      <dsp:nvSpPr>
        <dsp:cNvPr id="0" name=""/>
        <dsp:cNvSpPr/>
      </dsp:nvSpPr>
      <dsp:spPr>
        <a:xfrm>
          <a:off x="6591331" y="3180973"/>
          <a:ext cx="1077827" cy="1077827"/>
        </a:xfrm>
        <a:prstGeom prst="downArrow">
          <a:avLst>
            <a:gd name="adj1" fmla="val 55000"/>
            <a:gd name="adj2" fmla="val 45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833842" y="3180973"/>
        <a:ext cx="592805" cy="81106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798945-EF84-4B7C-B850-CC2259FC765C}" type="datetime8">
              <a:rPr lang="en-US" smtClean="0">
                <a:latin typeface="Segoe UI" pitchFamily="34" charset="0"/>
              </a:rPr>
              <a:t>2/1/2017 2:05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79473E9-8B13-4F07-93CE-C7E2C07D4EAE}" type="datetime8">
              <a:rPr lang="en-US" smtClean="0"/>
              <a:t>2/1/2017 2:04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237"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panose="020B0502040204020203" pitchFamily="34" charset="0"/>
                <a:ea typeface="Calibri" panose="020F0502020204030204" pitchFamily="34" charset="0"/>
                <a:cs typeface="Times New Roman" panose="02020603050405020304" pitchFamily="18" charset="0"/>
              </a:rPr>
              <a:t>Microsoft Operations Management Suite (OMS) is the all-in-one hybrid cloud management solution for any enterprise to manage their workloads and applications on Azure or AWS, Windows Server or Linux, VMware or OpenStack in the most cost-effective way.</a:t>
            </a:r>
            <a:endParaRPr lang="en-US" sz="1200" i="1" dirty="0">
              <a:solidFill>
                <a:schemeClr val="tx1"/>
              </a:solidFill>
              <a:latin typeface="Segoe UI" panose="020B0502040204020203" pitchFamily="34" charset="0"/>
              <a:ea typeface="Calibri" panose="020F0502020204030204" pitchFamily="34" charset="0"/>
              <a:cs typeface="Times New Roman" panose="02020603050405020304" pitchFamily="18" charset="0"/>
            </a:endParaRPr>
          </a:p>
          <a:p>
            <a:pPr defTabSz="933237">
              <a:defRPr/>
            </a:pPr>
            <a:endParaRPr lang="en-US" dirty="0">
              <a:latin typeface="Segoe UI" panose="020B0502040204020203" pitchFamily="34" charset="0"/>
              <a:ea typeface="Calibri" panose="020F0502020204030204" pitchFamily="34" charset="0"/>
              <a:cs typeface="Times New Roman" panose="02020603050405020304" pitchFamily="18" charset="0"/>
            </a:endParaRPr>
          </a:p>
          <a:p>
            <a:pPr defTabSz="933237">
              <a:defRPr/>
            </a:pPr>
            <a:r>
              <a:rPr lang="en-US" dirty="0">
                <a:latin typeface="Segoe UI" panose="020B0502040204020203" pitchFamily="34" charset="0"/>
                <a:ea typeface="Calibri" panose="020F0502020204030204" pitchFamily="34" charset="0"/>
                <a:cs typeface="Times New Roman" panose="02020603050405020304" pitchFamily="18" charset="0"/>
              </a:rPr>
              <a:t>The principle of OMS is collecting all the system data and perform</a:t>
            </a:r>
            <a:r>
              <a:rPr lang="en-US" baseline="0" dirty="0">
                <a:latin typeface="Segoe UI" panose="020B0502040204020203" pitchFamily="34" charset="0"/>
                <a:ea typeface="Calibri" panose="020F0502020204030204" pitchFamily="34" charset="0"/>
                <a:cs typeface="Times New Roman" panose="02020603050405020304" pitchFamily="18" charset="0"/>
              </a:rPr>
              <a:t> intelligence on that</a:t>
            </a:r>
            <a:r>
              <a:rPr lang="en-US" dirty="0">
                <a:latin typeface="Segoe UI" panose="020B0502040204020203" pitchFamily="34" charset="0"/>
                <a:ea typeface="Calibri" panose="020F0502020204030204" pitchFamily="34" charset="0"/>
                <a:cs typeface="Times New Roman" panose="02020603050405020304" pitchFamily="18" charset="0"/>
              </a:rPr>
              <a:t>. </a:t>
            </a:r>
          </a:p>
          <a:p>
            <a:pPr defTabSz="933237">
              <a:defRPr/>
            </a:pPr>
            <a:r>
              <a:rPr lang="en-US" dirty="0">
                <a:latin typeface="Segoe UI" panose="020B0502040204020203" pitchFamily="34" charset="0"/>
                <a:ea typeface="Calibri" panose="020F0502020204030204" pitchFamily="34" charset="0"/>
                <a:cs typeface="Times New Roman" panose="02020603050405020304" pitchFamily="18" charset="0"/>
              </a:rPr>
              <a:t>Public Cloud offers this possibility. Huge amounts of data storage, fast searching and enormous scale. You</a:t>
            </a:r>
            <a:r>
              <a:rPr lang="en-US" baseline="0" dirty="0">
                <a:latin typeface="Segoe UI" panose="020B0502040204020203" pitchFamily="34" charset="0"/>
                <a:ea typeface="Calibri" panose="020F0502020204030204" pitchFamily="34" charset="0"/>
                <a:cs typeface="Times New Roman" panose="02020603050405020304" pitchFamily="18" charset="0"/>
              </a:rPr>
              <a:t> can’t do this in your own data center.</a:t>
            </a:r>
          </a:p>
          <a:p>
            <a:pPr defTabSz="933237">
              <a:defRPr/>
            </a:pPr>
            <a:r>
              <a:rPr lang="en-US" baseline="0" dirty="0">
                <a:latin typeface="Segoe UI" panose="020B0502040204020203" pitchFamily="34" charset="0"/>
                <a:ea typeface="Calibri" panose="020F0502020204030204" pitchFamily="34" charset="0"/>
                <a:cs typeface="Times New Roman" panose="02020603050405020304" pitchFamily="18" charset="0"/>
              </a:rPr>
              <a:t>Detect anomalies</a:t>
            </a:r>
          </a:p>
          <a:p>
            <a:pPr defTabSz="933237">
              <a:defRPr/>
            </a:pPr>
            <a:endParaRPr lang="en-US" baseline="0" dirty="0">
              <a:latin typeface="Segoe UI" panose="020B0502040204020203" pitchFamily="34" charset="0"/>
              <a:ea typeface="Calibri" panose="020F0502020204030204" pitchFamily="34" charset="0"/>
              <a:cs typeface="Times New Roman" panose="02020603050405020304" pitchFamily="18" charset="0"/>
            </a:endParaRPr>
          </a:p>
          <a:p>
            <a:pPr defTabSz="933237">
              <a:defRPr/>
            </a:pPr>
            <a:r>
              <a:rPr lang="en-US" baseline="0" dirty="0">
                <a:latin typeface="Segoe UI" panose="020B0502040204020203" pitchFamily="34" charset="0"/>
                <a:ea typeface="Calibri" panose="020F0502020204030204" pitchFamily="34" charset="0"/>
                <a:cs typeface="Times New Roman" panose="02020603050405020304" pitchFamily="18" charset="0"/>
              </a:rPr>
              <a:t>Data entering OMS trough the OMS client is unstructured and being indexed on arrival.</a:t>
            </a:r>
          </a:p>
          <a:p>
            <a:pPr defTabSz="933237">
              <a:defRPr/>
            </a:pPr>
            <a:r>
              <a:rPr lang="en-US" dirty="0">
                <a:latin typeface="Segoe UI" panose="020B0502040204020203" pitchFamily="34" charset="0"/>
                <a:ea typeface="Calibri" panose="020F0502020204030204" pitchFamily="34" charset="0"/>
                <a:cs typeface="Times New Roman" panose="02020603050405020304" pitchFamily="18" charset="0"/>
              </a:rPr>
              <a:t>This</a:t>
            </a:r>
            <a:r>
              <a:rPr lang="en-US" baseline="0" dirty="0">
                <a:latin typeface="Segoe UI" panose="020B0502040204020203" pitchFamily="34" charset="0"/>
                <a:ea typeface="Calibri" panose="020F0502020204030204" pitchFamily="34" charset="0"/>
                <a:cs typeface="Times New Roman" panose="02020603050405020304" pitchFamily="18" charset="0"/>
              </a:rPr>
              <a:t> allows really fast search and supports various data formats.</a:t>
            </a:r>
            <a:endParaRPr lang="en-US" dirty="0">
              <a:latin typeface="Segoe UI" panose="020B0502040204020203" pitchFamily="34" charset="0"/>
              <a:ea typeface="Calibri" panose="020F0502020204030204" pitchFamily="34" charset="0"/>
              <a:cs typeface="Times New Roman" panose="02020603050405020304" pitchFamily="18" charset="0"/>
            </a:endParaRPr>
          </a:p>
          <a:p>
            <a:endParaRPr lang="en-US" dirty="0"/>
          </a:p>
          <a:p>
            <a:r>
              <a:rPr lang="en-US" dirty="0"/>
              <a:t>If we look at traditional</a:t>
            </a:r>
            <a:r>
              <a:rPr lang="en-US" baseline="0" dirty="0"/>
              <a:t> monitoring it’s depended of infrastructure of database and high-end storage.  Therefor principle is to select which alert you want to receive and which ones not. </a:t>
            </a:r>
            <a:r>
              <a:rPr lang="en-US" b="1" baseline="0" dirty="0"/>
              <a:t>It takes time to tune.</a:t>
            </a:r>
          </a:p>
          <a:p>
            <a:r>
              <a:rPr lang="en-US" baseline="0" dirty="0"/>
              <a:t>If not you will receive too many alerts but then you will miss crucial patterns.</a:t>
            </a:r>
            <a:endParaRPr lang="en-US" dirty="0"/>
          </a:p>
          <a:p>
            <a:r>
              <a:rPr lang="en-US" dirty="0"/>
              <a:t>Although</a:t>
            </a:r>
            <a:r>
              <a:rPr lang="en-US" baseline="0" dirty="0"/>
              <a:t> traditional monitoring provides us a form of proactive operations it does not provide deep insights and troubleshooting is still a manual time consuming process.</a:t>
            </a:r>
          </a:p>
          <a:p>
            <a:r>
              <a:rPr lang="en-US" baseline="0" dirty="0"/>
              <a:t>With the cloud cadence companies miss the ability to manage multiple environments &amp; platforms.</a:t>
            </a:r>
            <a:endParaRPr lang="en-US" dirty="0"/>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4B2D9-F344-4463-A3E2-4BE7327096B9}"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60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3E96A46-8D3E-4FFE-A867-4A6611FF26C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4695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foundation of</a:t>
            </a:r>
            <a:r>
              <a:rPr lang="en-US" baseline="0" dirty="0"/>
              <a:t> OMS is 2 services, 1 log analytics (formerly known as operational insights) and the other one automation.</a:t>
            </a:r>
          </a:p>
          <a:p>
            <a:r>
              <a:rPr lang="en-US" baseline="0" dirty="0"/>
              <a:t>If you want to manage an environment you need the ability get insight and visibility of what’s going on. With that insight you can make decisions. And with decisions you want to take action. And that’s where automation comes in.</a:t>
            </a:r>
          </a:p>
          <a:p>
            <a:r>
              <a:rPr lang="en-US" b="1" baseline="0" dirty="0"/>
              <a:t>So see, act, manage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S4 Solutions Specialist Summit</a:t>
            </a: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2/1/2017 2:05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454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b="0" baseline="0" dirty="0">
              <a:cs typeface="Segoe UI Light"/>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80E2210-FCD4-4E32-922A-6DC22322192A}"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70610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OMS:</a:t>
            </a:r>
            <a:r>
              <a:rPr lang="en-US" baseline="0" dirty="0"/>
              <a:t> Backup is built ground up to be a </a:t>
            </a:r>
            <a:r>
              <a:rPr lang="en-US" b="1" baseline="0" dirty="0"/>
              <a:t>cloud-first enterprise backup</a:t>
            </a:r>
            <a:r>
              <a:rPr lang="en-US" baseline="0" dirty="0"/>
              <a:t> solution. As such it’s designed to be simple i.e., provide you </a:t>
            </a:r>
            <a:r>
              <a:rPr lang="en-US" b="1" baseline="0" dirty="0"/>
              <a:t>80% of the functionality </a:t>
            </a:r>
            <a:r>
              <a:rPr lang="en-US" baseline="0" dirty="0"/>
              <a:t>you are used to at </a:t>
            </a:r>
            <a:r>
              <a:rPr lang="en-US" b="1" baseline="0" dirty="0"/>
              <a:t>20% cost and complexity</a:t>
            </a:r>
            <a:r>
              <a:rPr lang="en-US" baseline="0" dirty="0"/>
              <a:t> of your current solution. It’s also designed to be </a:t>
            </a:r>
            <a:r>
              <a:rPr lang="en-US" b="1" baseline="0" dirty="0"/>
              <a:t>reliable and durable </a:t>
            </a:r>
            <a:r>
              <a:rPr lang="en-US" baseline="0" dirty="0"/>
              <a:t>backed by </a:t>
            </a:r>
            <a:r>
              <a:rPr lang="en-US" b="1" baseline="0" dirty="0"/>
              <a:t>enterprise grade Azure SLAs</a:t>
            </a:r>
            <a:r>
              <a:rPr lang="en-US" baseline="0" dirty="0"/>
              <a:t>.</a:t>
            </a:r>
          </a:p>
          <a:p>
            <a:endParaRPr lang="en-US" baseline="0" dirty="0"/>
          </a:p>
          <a:p>
            <a:pPr marL="228600" indent="-228600">
              <a:buAutoNum type="arabicPeriod"/>
            </a:pPr>
            <a:r>
              <a:rPr lang="en-US" baseline="0" dirty="0"/>
              <a:t>Simple &amp; Reliable:</a:t>
            </a:r>
          </a:p>
          <a:p>
            <a:pPr marL="685800" lvl="1" indent="-228600">
              <a:buFont typeface="Arial" panose="020B0604020202020204" pitchFamily="34" charset="0"/>
              <a:buChar char="•"/>
            </a:pPr>
            <a:r>
              <a:rPr lang="en-US" baseline="0" dirty="0"/>
              <a:t>Support for backups across your </a:t>
            </a:r>
            <a:r>
              <a:rPr lang="en-US" b="1" baseline="0" dirty="0"/>
              <a:t>heterogeneous environment</a:t>
            </a:r>
            <a:r>
              <a:rPr lang="en-US" baseline="0" dirty="0"/>
              <a:t>, all managed and stored in Azure</a:t>
            </a:r>
          </a:p>
          <a:p>
            <a:pPr marL="685800" lvl="1" indent="-228600">
              <a:buFont typeface="Arial" panose="020B0604020202020204" pitchFamily="34" charset="0"/>
              <a:buChar char="•"/>
            </a:pPr>
            <a:r>
              <a:rPr lang="en-US" baseline="0" dirty="0"/>
              <a:t>Simplified item level restore for most enterprise applications</a:t>
            </a:r>
          </a:p>
          <a:p>
            <a:pPr marL="685800" lvl="1" indent="-228600">
              <a:buFont typeface="Arial" panose="020B0604020202020204" pitchFamily="34" charset="0"/>
              <a:buChar char="•"/>
            </a:pPr>
            <a:r>
              <a:rPr lang="en-US" baseline="0" dirty="0"/>
              <a:t>Backed by </a:t>
            </a:r>
            <a:r>
              <a:rPr lang="en-US" b="1" baseline="0" dirty="0"/>
              <a:t>enterprise grade SLAs.</a:t>
            </a:r>
          </a:p>
          <a:p>
            <a:pPr marL="228600" lvl="0" indent="-228600">
              <a:buAutoNum type="arabicPeriod"/>
            </a:pPr>
            <a:r>
              <a:rPr lang="en-US" baseline="0" dirty="0"/>
              <a:t>Cost-effective</a:t>
            </a:r>
          </a:p>
          <a:p>
            <a:pPr marL="685800" lvl="1" indent="-228600">
              <a:buFont typeface="Arial" panose="020B0604020202020204" pitchFamily="34" charset="0"/>
              <a:buChar char="•"/>
            </a:pPr>
            <a:r>
              <a:rPr lang="en-US" baseline="0" dirty="0"/>
              <a:t>Extremely </a:t>
            </a:r>
            <a:r>
              <a:rPr lang="en-US" b="1" baseline="0" dirty="0"/>
              <a:t>cost-effective </a:t>
            </a:r>
            <a:r>
              <a:rPr lang="en-US" b="0" baseline="0" dirty="0"/>
              <a:t>for </a:t>
            </a:r>
            <a:r>
              <a:rPr lang="en-US" b="1" baseline="0" dirty="0"/>
              <a:t>long term retention </a:t>
            </a:r>
            <a:r>
              <a:rPr lang="en-US" baseline="0" dirty="0"/>
              <a:t>with the protected instance based billing. </a:t>
            </a:r>
          </a:p>
          <a:p>
            <a:pPr marL="685800" lvl="1" indent="-228600">
              <a:buFont typeface="Arial" panose="020B0604020202020204" pitchFamily="34" charset="0"/>
              <a:buChar char="•"/>
            </a:pPr>
            <a:r>
              <a:rPr lang="en-US" baseline="0" dirty="0"/>
              <a:t>OMS based management instance cost grows only linearly with apps and VMs. </a:t>
            </a:r>
          </a:p>
          <a:p>
            <a:pPr marL="685800" lvl="1" indent="-228600">
              <a:buFont typeface="Arial" panose="020B0604020202020204" pitchFamily="34" charset="0"/>
              <a:buChar char="•"/>
            </a:pPr>
            <a:r>
              <a:rPr lang="en-US" baseline="0" dirty="0"/>
              <a:t>Pay as you go for non-linear growth of backend data at cost.</a:t>
            </a:r>
          </a:p>
          <a:p>
            <a:pPr marL="228600" lvl="0" indent="-228600">
              <a:buAutoNum type="arabicPeriod"/>
            </a:pPr>
            <a:r>
              <a:rPr lang="en-US" baseline="0" dirty="0"/>
              <a:t>Secure &amp; Scalable:</a:t>
            </a:r>
          </a:p>
          <a:p>
            <a:pPr marL="685800" lvl="1" indent="-228600">
              <a:buFont typeface="Arial" panose="020B0604020202020204" pitchFamily="34" charset="0"/>
              <a:buChar char="•"/>
            </a:pPr>
            <a:r>
              <a:rPr lang="en-US" baseline="0" dirty="0"/>
              <a:t>Peace of mind with </a:t>
            </a:r>
            <a:r>
              <a:rPr lang="en-US" b="1" baseline="0" dirty="0"/>
              <a:t>enterprise grade security and encryption</a:t>
            </a:r>
            <a:r>
              <a:rPr lang="en-US" baseline="0" dirty="0"/>
              <a:t>: data never leaves your premises un-encrypted.</a:t>
            </a:r>
          </a:p>
          <a:p>
            <a:pPr marL="685800" lvl="1" indent="-228600">
              <a:buFont typeface="Arial" panose="020B0604020202020204" pitchFamily="34" charset="0"/>
              <a:buChar char="•"/>
            </a:pPr>
            <a:r>
              <a:rPr lang="en-US" baseline="0" dirty="0"/>
              <a:t>Make use of the </a:t>
            </a:r>
            <a:r>
              <a:rPr lang="en-US" b="1" baseline="0" dirty="0"/>
              <a:t>infinite scale of Azure</a:t>
            </a:r>
            <a:r>
              <a:rPr lang="en-US" baseline="0" dirty="0"/>
              <a:t> to backup all your assets and </a:t>
            </a:r>
            <a:r>
              <a:rPr lang="en-US" b="1" baseline="0" dirty="0"/>
              <a:t>eliminate your offsite.</a:t>
            </a:r>
          </a:p>
          <a:p>
            <a:pPr marL="685800" lvl="1" indent="-228600">
              <a:buFont typeface="Arial" panose="020B0604020202020204" pitchFamily="34" charset="0"/>
              <a:buChar char="•"/>
            </a:pPr>
            <a:endParaRPr lang="en-US" baseline="0" dirty="0"/>
          </a:p>
          <a:p>
            <a:pPr marL="0" indent="0">
              <a:buNone/>
            </a:pPr>
            <a:r>
              <a:rPr lang="en-US" b="1" u="sng" baseline="0" dirty="0"/>
              <a:t>Setup for next slide:</a:t>
            </a:r>
          </a:p>
          <a:p>
            <a:pPr marL="0" indent="0">
              <a:buNone/>
            </a:pPr>
            <a:r>
              <a:rPr lang="en-US" b="0" u="none" dirty="0"/>
              <a:t>OMS: Backup</a:t>
            </a:r>
            <a:r>
              <a:rPr lang="en-US" b="0" u="none" baseline="0" dirty="0"/>
              <a:t> achieves this by taking a fresh look at the data protection domain and wondering “what would a cloud-first data protection for modern enterprise look like?”</a:t>
            </a:r>
            <a:endParaRPr lang="en-US" b="0" u="none" dirty="0"/>
          </a:p>
          <a:p>
            <a:pPr marL="685800" lvl="1" indent="-22860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2D2B2F6-10A8-44AC-A296-7AC07D9612A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7722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5530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2/1/2017 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60442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3E96A46-8D3E-4FFE-A867-4A6611FF26C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4361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2/1/2017 2:12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681754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3E96A46-8D3E-4FFE-A867-4A6611FF26C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89904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7.jp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8.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1.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Master" Target="../slideMasters/slideMaster6.xml"/><Relationship Id="rId5" Type="http://schemas.openxmlformats.org/officeDocument/2006/relationships/image" Target="../media/image83.png"/><Relationship Id="rId4" Type="http://schemas.openxmlformats.org/officeDocument/2006/relationships/image" Target="../media/image82.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emf"/><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2.xml"/><Relationship Id="rId7" Type="http://schemas.openxmlformats.org/officeDocument/2006/relationships/slideMaster" Target="../slideMasters/slideMaster16.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9" Type="http://schemas.openxmlformats.org/officeDocument/2006/relationships/image" Target="../media/image96.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3" Type="http://schemas.openxmlformats.org/officeDocument/2006/relationships/image" Target="../media/image11.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50" Type="http://schemas.openxmlformats.org/officeDocument/2006/relationships/image" Target="../media/image58.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41" Type="http://schemas.openxmlformats.org/officeDocument/2006/relationships/image" Target="../media/image49.pn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3" Type="http://schemas.openxmlformats.org/officeDocument/2006/relationships/image" Target="../media/image61.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png"/><Relationship Id="rId52" Type="http://schemas.openxmlformats.org/officeDocument/2006/relationships/image" Target="../media/image60.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png"/><Relationship Id="rId8" Type="http://schemas.openxmlformats.org/officeDocument/2006/relationships/image" Target="../media/image16.png"/><Relationship Id="rId51" Type="http://schemas.openxmlformats.org/officeDocument/2006/relationships/image" Target="../media/image59.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7.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9.bin"/><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0.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2.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2.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3.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5.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7.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p:cNvPicPr>
            <a:picLocks noChangeAspect="1"/>
          </p:cNvPicPr>
          <p:nvPr userDrawn="1"/>
        </p:nvPicPr>
        <p:blipFill>
          <a:blip r:embed="rId3"/>
          <a:stretch>
            <a:fillRect/>
          </a:stretch>
        </p:blipFill>
        <p:spPr>
          <a:xfrm>
            <a:off x="6791902" y="976982"/>
            <a:ext cx="5656489" cy="5707333"/>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9 for internal audiences">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5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userDrawn="1"/>
        </p:nvSpPr>
        <p:spPr bwMode="gray">
          <a:xfrm>
            <a:off x="274702" y="1211287"/>
            <a:ext cx="7315200" cy="365757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0470"/>
            <a:ext cx="7315200" cy="182959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38" y="3038475"/>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0"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486886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5183" y="6182089"/>
            <a:ext cx="1552931" cy="332660"/>
          </a:xfrm>
          <a:prstGeom prst="rect">
            <a:avLst/>
          </a:prstGeom>
        </p:spPr>
      </p:pic>
    </p:spTree>
    <p:extLst>
      <p:ext uri="{BB962C8B-B14F-4D97-AF65-F5344CB8AC3E}">
        <p14:creationId xmlns:p14="http://schemas.microsoft.com/office/powerpoint/2010/main" val="1326284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06121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532884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8300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95451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7588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289532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528978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98341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029557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0210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732537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550959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809580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568137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8135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036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605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737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10839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9782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9ED7"/>
          </a:solidFill>
          <a:ln>
            <a:noFill/>
          </a:ln>
        </p:spPr>
        <p:txBody>
          <a:bodyPr vert="horz" wrap="square" lIns="91427" tIns="45713" rIns="91427" bIns="45713" numCol="1" anchor="t" anchorCtr="0" compatLnSpc="1">
            <a:prstTxWarp prst="textNoShape">
              <a:avLst/>
            </a:prstTxWarp>
          </a:bodyPr>
          <a:lstStyle/>
          <a:p>
            <a:pPr defTabSz="932324"/>
            <a:endParaRPr lang="en-US" sz="1800">
              <a:solidFill>
                <a:srgbClr val="505050"/>
              </a:solidFill>
            </a:endParaRPr>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defTabSz="932324"/>
            <a:endParaRPr lang="en-US" sz="1800">
              <a:solidFill>
                <a:srgbClr val="505050"/>
              </a:solidFill>
            </a:endParaRPr>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324"/>
            <a:endParaRPr lang="en-US" sz="1800">
              <a:solidFill>
                <a:srgbClr val="505050"/>
              </a:solidFill>
            </a:endParaRPr>
          </a:p>
        </p:txBody>
      </p:sp>
      <p:sp>
        <p:nvSpPr>
          <p:cNvPr id="13" name="Rectangle 12"/>
          <p:cNvSpPr/>
          <p:nvPr userDrawn="1"/>
        </p:nvSpPr>
        <p:spPr bwMode="white">
          <a:xfrm>
            <a:off x="636"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019207"/>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324"/>
            <a:endParaRPr lang="en-US" sz="1800">
              <a:solidFill>
                <a:srgbClr val="505050"/>
              </a:solidFill>
            </a:endParaRPr>
          </a:p>
        </p:txBody>
      </p:sp>
    </p:spTree>
    <p:extLst>
      <p:ext uri="{BB962C8B-B14F-4D97-AF65-F5344CB8AC3E}">
        <p14:creationId xmlns:p14="http://schemas.microsoft.com/office/powerpoint/2010/main" val="6050351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0801960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18187" y="1439654"/>
            <a:ext cx="11400103" cy="2465355"/>
          </a:xfrm>
        </p:spPr>
        <p:txBody>
          <a:bodyPr/>
          <a:lstStyle>
            <a:lvl1pPr>
              <a:lnSpc>
                <a:spcPct val="90000"/>
              </a:lnSpc>
              <a:buSzPct val="100000"/>
              <a:buFont typeface="Arial" pitchFamily="34" charset="0"/>
              <a:buChar char="•"/>
              <a:defRPr>
                <a:solidFill>
                  <a:schemeClr val="bg1">
                    <a:lumMod val="75000"/>
                  </a:schemeClr>
                </a:solidFill>
              </a:defRPr>
            </a:lvl1pPr>
            <a:lvl2pPr algn="l" defTabSz="924936" rtl="0" eaLnBrk="1" latinLnBrk="0" hangingPunct="1">
              <a:lnSpc>
                <a:spcPct val="90000"/>
              </a:lnSpc>
              <a:spcBef>
                <a:spcPct val="20000"/>
              </a:spcBef>
              <a:buClr>
                <a:srgbClr val="777777"/>
              </a:buClr>
              <a:buSzPct val="100000"/>
              <a:buFont typeface="Segoe" pitchFamily="34" charset="0"/>
              <a:buChar char="−"/>
              <a:defRPr lang="en-US" sz="2856" kern="1200" dirty="0" smtClean="0">
                <a:solidFill>
                  <a:schemeClr val="bg1">
                    <a:lumMod val="75000"/>
                  </a:schemeClr>
                </a:solidFill>
                <a:latin typeface="+mn-lt"/>
                <a:ea typeface="+mn-ea"/>
                <a:cs typeface="+mn-cs"/>
              </a:defRPr>
            </a:lvl2pPr>
            <a:lvl3pPr algn="l" defTabSz="924936" rtl="0" eaLnBrk="1" latinLnBrk="0" hangingPunct="1">
              <a:lnSpc>
                <a:spcPct val="90000"/>
              </a:lnSpc>
              <a:spcBef>
                <a:spcPct val="20000"/>
              </a:spcBef>
              <a:buClr>
                <a:srgbClr val="777777"/>
              </a:buClr>
              <a:buSzPct val="100000"/>
              <a:buFont typeface="Segoe" pitchFamily="34" charset="0"/>
              <a:buChar char="−"/>
              <a:defRPr lang="en-US" sz="2448" kern="1200" dirty="0" smtClean="0">
                <a:solidFill>
                  <a:schemeClr val="bg1">
                    <a:lumMod val="75000"/>
                  </a:schemeClr>
                </a:solidFill>
                <a:latin typeface="+mn-lt"/>
                <a:ea typeface="+mn-ea"/>
                <a:cs typeface="+mn-cs"/>
              </a:defRPr>
            </a:lvl3pPr>
            <a:lvl4pPr algn="l" defTabSz="924936" rtl="0" eaLnBrk="1" latinLnBrk="0" hangingPunct="1">
              <a:lnSpc>
                <a:spcPct val="90000"/>
              </a:lnSpc>
              <a:spcBef>
                <a:spcPct val="20000"/>
              </a:spcBef>
              <a:buClr>
                <a:srgbClr val="777777"/>
              </a:buClr>
              <a:buSzPct val="100000"/>
              <a:buFont typeface="Segoe" pitchFamily="34" charset="0"/>
              <a:buChar char="−"/>
              <a:defRPr lang="en-US" sz="2448" kern="1200" dirty="0" smtClean="0">
                <a:solidFill>
                  <a:schemeClr val="bg1">
                    <a:lumMod val="75000"/>
                  </a:schemeClr>
                </a:solidFill>
                <a:latin typeface="+mn-lt"/>
                <a:ea typeface="+mn-ea"/>
                <a:cs typeface="+mn-cs"/>
              </a:defRPr>
            </a:lvl4pPr>
            <a:lvl5pPr algn="l" defTabSz="924936" rtl="0" eaLnBrk="1" latinLnBrk="0" hangingPunct="1">
              <a:lnSpc>
                <a:spcPct val="90000"/>
              </a:lnSpc>
              <a:spcBef>
                <a:spcPct val="20000"/>
              </a:spcBef>
              <a:buClr>
                <a:srgbClr val="777777"/>
              </a:buClr>
              <a:buSzPct val="100000"/>
              <a:buFont typeface="Segoe" pitchFamily="34" charset="0"/>
              <a:buChar char="−"/>
              <a:defRPr lang="en-US" sz="2448" kern="1200" dirty="0">
                <a:solidFill>
                  <a:schemeClr val="bg1">
                    <a:lumMod val="75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512195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Title and Content 3">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436475" cy="803075"/>
          </a:xfrm>
          <a:prstGeom prst="rect">
            <a:avLst/>
          </a:prstGeom>
          <a:solidFill>
            <a:srgbClr val="0A5BBA">
              <a:alpha val="89804"/>
            </a:srgbClr>
          </a:solidFill>
        </p:spPr>
        <p:txBody>
          <a:bodyPr lIns="182880" tIns="91440" rIns="91440" bIns="91440" anchor="ctr">
            <a:normAutofit/>
          </a:bodyPr>
          <a:lstStyle>
            <a:lvl1pPr>
              <a:defRPr sz="3264" baseline="0">
                <a:solidFill>
                  <a:schemeClr val="bg1"/>
                </a:solidFill>
                <a:latin typeface="+mn-lt"/>
              </a:defRPr>
            </a:lvl1pPr>
          </a:lstStyle>
          <a:p>
            <a:pPr lvl="0"/>
            <a:r>
              <a:rPr lang="en-US"/>
              <a:t>Click to edit Master title style</a:t>
            </a:r>
            <a:endParaRPr lang="en-US" dirty="0"/>
          </a:p>
        </p:txBody>
      </p:sp>
      <p:sp>
        <p:nvSpPr>
          <p:cNvPr id="4" name="Slide Number Placeholder 2"/>
          <p:cNvSpPr>
            <a:spLocks noGrp="1"/>
          </p:cNvSpPr>
          <p:nvPr>
            <p:ph type="sldNum" sz="quarter" idx="11"/>
          </p:nvPr>
        </p:nvSpPr>
        <p:spPr>
          <a:xfrm>
            <a:off x="9223719" y="6482891"/>
            <a:ext cx="2901844" cy="372394"/>
          </a:xfrm>
          <a:prstGeom prst="rect">
            <a:avLst/>
          </a:prstGeom>
        </p:spPr>
        <p:txBody>
          <a:bodyPr/>
          <a:lstStyle>
            <a:lvl1pPr>
              <a:defRPr sz="1088">
                <a:solidFill>
                  <a:schemeClr val="tx1"/>
                </a:solidFill>
              </a:defRPr>
            </a:lvl1pPr>
          </a:lstStyle>
          <a:p>
            <a:fld id="{74A398B2-5A34-1A4A-811E-F4027282568C}" type="slidenum">
              <a:rPr lang="en-US" smtClean="0">
                <a:solidFill>
                  <a:srgbClr val="292929"/>
                </a:solidFill>
              </a:rPr>
              <a:pPr/>
              <a:t>‹#›</a:t>
            </a:fld>
            <a:endParaRPr lang="en-US" dirty="0">
              <a:solidFill>
                <a:srgbClr val="292929"/>
              </a:solidFill>
            </a:endParaRPr>
          </a:p>
        </p:txBody>
      </p:sp>
      <p:sp>
        <p:nvSpPr>
          <p:cNvPr id="5" name="Content Placeholder 2"/>
          <p:cNvSpPr>
            <a:spLocks noGrp="1"/>
          </p:cNvSpPr>
          <p:nvPr>
            <p:ph idx="1"/>
          </p:nvPr>
        </p:nvSpPr>
        <p:spPr>
          <a:xfrm>
            <a:off x="207274" y="1010320"/>
            <a:ext cx="11918289" cy="5181130"/>
          </a:xfrm>
          <a:noFill/>
        </p:spPr>
        <p:txBody>
          <a:bodyPr lIns="182880" tIns="91440" rIns="91440" bIns="91440">
            <a:normAutofit/>
          </a:bodyPr>
          <a:lstStyle>
            <a:lvl1pPr marL="310865" indent="-310865">
              <a:lnSpc>
                <a:spcPct val="100000"/>
              </a:lnSpc>
              <a:buFont typeface="Arial" pitchFamily="34" charset="0"/>
              <a:buChar char="•"/>
              <a:defRPr/>
            </a:lvl1pPr>
            <a:lvl2pPr marL="621731" indent="-306547">
              <a:lnSpc>
                <a:spcPct val="100000"/>
              </a:lnSpc>
              <a:buFont typeface="Arial" pitchFamily="34" charset="0"/>
              <a:buChar char="•"/>
              <a:defRPr/>
            </a:lvl2pPr>
            <a:lvl3pPr marL="932596" indent="-310865">
              <a:lnSpc>
                <a:spcPct val="100000"/>
              </a:lnSpc>
              <a:buFont typeface="Arial" pitchFamily="34" charset="0"/>
              <a:buChar char="•"/>
              <a:defRPr/>
            </a:lvl3pPr>
            <a:lvl4pPr marL="1243463" indent="-310865">
              <a:lnSpc>
                <a:spcPct val="100000"/>
              </a:lnSpc>
              <a:buFont typeface="Arial" pitchFamily="34" charset="0"/>
              <a:buChar char="•"/>
              <a:defRPr/>
            </a:lvl4pPr>
            <a:lvl5pPr marL="1554328" indent="-310865">
              <a:lnSpc>
                <a:spcPct val="100000"/>
              </a:lnSpc>
              <a:buFont typeface="Arial" pitchFamily="34" charset="0"/>
              <a:buChar char="•"/>
              <a:defRPr/>
            </a:lvl5pPr>
            <a:lvl6pPr>
              <a:lnSpc>
                <a:spcPct val="100000"/>
              </a:lnSpc>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417482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12831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606"/>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38346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9" y="296910"/>
            <a:ext cx="11725174" cy="914365"/>
          </a:xfrm>
        </p:spPr>
        <p:txBody>
          <a:bodyPr/>
          <a:lstStyle>
            <a:lvl1pPr>
              <a:defRPr sz="434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697074"/>
            <a:ext cx="10972800" cy="1470531"/>
          </a:xfrm>
        </p:spPr>
        <p:txBody>
          <a:bodyPr/>
          <a:lstStyle>
            <a:lvl1pPr>
              <a:defRPr sz="1950">
                <a:gradFill>
                  <a:gsLst>
                    <a:gs pos="1250">
                      <a:schemeClr val="tx1"/>
                    </a:gs>
                    <a:gs pos="100000">
                      <a:schemeClr val="tx1"/>
                    </a:gs>
                  </a:gsLst>
                  <a:lin ang="5400000" scaled="0"/>
                </a:gradFill>
                <a:latin typeface="+mn-lt"/>
              </a:defRPr>
            </a:lvl1pPr>
            <a:lvl2pPr>
              <a:defRPr sz="1801"/>
            </a:lvl2pPr>
            <a:lvl3pPr>
              <a:defRPr sz="1500"/>
            </a:lvl3pPr>
            <a:lvl4pPr>
              <a:defRPr sz="1350"/>
            </a:lvl4pPr>
            <a:lvl5pPr>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152296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Blank Dar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6475" cy="6994525"/>
          </a:xfrm>
          <a:prstGeom prst="rect">
            <a:avLst/>
          </a:prstGeom>
        </p:spPr>
      </p:pic>
    </p:spTree>
    <p:extLst>
      <p:ext uri="{BB962C8B-B14F-4D97-AF65-F5344CB8AC3E}">
        <p14:creationId xmlns:p14="http://schemas.microsoft.com/office/powerpoint/2010/main" val="23722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799503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407633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1153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772209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83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450401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0827503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89699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165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rotWithShape="1">
          <a:blip r:embed="rId2">
            <a:extLst>
              <a:ext uri="{28A0092B-C50C-407E-A947-70E740481C1C}">
                <a14:useLocalDpi xmlns:a14="http://schemas.microsoft.com/office/drawing/2010/main" val="0"/>
              </a:ext>
            </a:extLst>
          </a:blip>
          <a:srcRect r="-26"/>
          <a:stretch/>
        </p:blipFill>
        <p:spPr bwMode="auto">
          <a:xfrm>
            <a:off x="1587" y="0"/>
            <a:ext cx="12434888" cy="6992938"/>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7" name="Picture 5"/>
          <p:cNvPicPr>
            <a:picLocks noChangeAspect="1"/>
          </p:cNvPicPr>
          <p:nvPr userDrawn="1"/>
        </p:nvPicPr>
        <p:blipFill>
          <a:blip r:embed="rId3">
            <a:extLst>
              <a:ext uri="{28A0092B-C50C-407E-A947-70E740481C1C}">
                <a14:useLocalDpi xmlns:a14="http://schemas.microsoft.com/office/drawing/2010/main" val="0"/>
              </a:ext>
            </a:extLst>
          </a:blip>
          <a:srcRect l="65503" t="34125" r="11757" b="25768"/>
          <a:stretch>
            <a:fillRect/>
          </a:stretch>
        </p:blipFill>
        <p:spPr bwMode="auto">
          <a:xfrm>
            <a:off x="8158164" y="2374900"/>
            <a:ext cx="2827337" cy="280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6"/>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4879976" y="241300"/>
            <a:ext cx="9286875"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7"/>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73076" y="479425"/>
            <a:ext cx="1304925" cy="285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p:cNvSpPr>
            <a:spLocks noGrp="1"/>
          </p:cNvSpPr>
          <p:nvPr>
            <p:ph type="ctrTitle"/>
          </p:nvPr>
        </p:nvSpPr>
        <p:spPr>
          <a:xfrm>
            <a:off x="274640" y="1456837"/>
            <a:ext cx="5486399" cy="897427"/>
          </a:xfrm>
        </p:spPr>
        <p:txBody>
          <a:bodyPr/>
          <a:lstStyle>
            <a:lvl1pPr>
              <a:defRPr sz="5199">
                <a:solidFill>
                  <a:schemeClr val="bg1"/>
                </a:solidFill>
              </a:defRPr>
            </a:lvl1pPr>
          </a:lstStyle>
          <a:p>
            <a:r>
              <a:rPr lang="en-US"/>
              <a:t>Click to edit Master title style</a:t>
            </a:r>
            <a:endParaRPr lang="en-US" dirty="0"/>
          </a:p>
        </p:txBody>
      </p:sp>
      <p:sp>
        <p:nvSpPr>
          <p:cNvPr id="6" name="Subtitle 2"/>
          <p:cNvSpPr>
            <a:spLocks noGrp="1"/>
          </p:cNvSpPr>
          <p:nvPr>
            <p:ph type="subTitle" idx="1"/>
          </p:nvPr>
        </p:nvSpPr>
        <p:spPr>
          <a:xfrm>
            <a:off x="274702" y="4440119"/>
            <a:ext cx="5486336" cy="528405"/>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75343465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2" t="-11" r="-38"/>
          <a:stretch>
            <a:fillRect/>
          </a:stretch>
        </p:blipFill>
        <p:spPr bwMode="auto">
          <a:xfrm>
            <a:off x="0" y="0"/>
            <a:ext cx="12436475" cy="69945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sp>
        <p:nvSpPr>
          <p:cNvPr id="5" name="Rectangle 4"/>
          <p:cNvSpPr/>
          <p:nvPr userDrawn="1"/>
        </p:nvSpPr>
        <p:spPr bwMode="auto">
          <a:xfrm>
            <a:off x="277814" y="296863"/>
            <a:ext cx="6397625" cy="64008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54" tIns="146283" rIns="182854" bIns="146283"/>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473076" y="479425"/>
            <a:ext cx="1304925" cy="285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274640" y="1456837"/>
            <a:ext cx="5486399" cy="897427"/>
          </a:xfrm>
        </p:spPr>
        <p:txBody>
          <a:bodyPr/>
          <a:lstStyle>
            <a:lvl1pPr>
              <a:defRPr sz="5199">
                <a:solidFill>
                  <a:schemeClr val="bg1"/>
                </a:solidFill>
              </a:defRPr>
            </a:lvl1pPr>
          </a:lstStyle>
          <a:p>
            <a:r>
              <a:rPr lang="en-US"/>
              <a:t>Click to edit Master title style</a:t>
            </a:r>
            <a:endParaRPr lang="en-US" dirty="0"/>
          </a:p>
        </p:txBody>
      </p:sp>
      <p:sp>
        <p:nvSpPr>
          <p:cNvPr id="13" name="Subtitle 2"/>
          <p:cNvSpPr>
            <a:spLocks noGrp="1"/>
          </p:cNvSpPr>
          <p:nvPr>
            <p:ph type="subTitle" idx="1"/>
          </p:nvPr>
        </p:nvSpPr>
        <p:spPr>
          <a:xfrm>
            <a:off x="274702" y="4440119"/>
            <a:ext cx="5486336" cy="528405"/>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2158544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a:extLst>
              <a:ext uri="{28A0092B-C50C-407E-A947-70E740481C1C}">
                <a14:useLocalDpi xmlns:a14="http://schemas.microsoft.com/office/drawing/2010/main" val="0"/>
              </a:ext>
            </a:extLst>
          </a:blip>
          <a:srcRect l="2" t="-11" r="-38"/>
          <a:stretch>
            <a:fillRect/>
          </a:stretch>
        </p:blipFill>
        <p:spPr bwMode="auto">
          <a:xfrm>
            <a:off x="0" y="0"/>
            <a:ext cx="12436475" cy="699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146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dirty="0"/>
              <a:t>Click to edit Master title style</a:t>
            </a:r>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dirty="0"/>
              <a:t>Click to edit Master subtitle style</a:t>
            </a:r>
          </a:p>
        </p:txBody>
      </p:sp>
    </p:spTree>
    <p:extLst>
      <p:ext uri="{BB962C8B-B14F-4D97-AF65-F5344CB8AC3E}">
        <p14:creationId xmlns:p14="http://schemas.microsoft.com/office/powerpoint/2010/main" val="143970894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303">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40" y="2597164"/>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826610321"/>
      </p:ext>
    </p:extLst>
  </p:cSld>
  <p:clrMapOvr>
    <a:masterClrMapping/>
  </p:clrMapOvr>
  <p:transition>
    <p:fade/>
  </p:transition>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Only - Gre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82880" tIns="45720" rIns="182880" bIns="45720" rtlCol="0" anchor="t">
            <a:noAutofit/>
          </a:bodyPr>
          <a:lstStyle>
            <a:lvl1pPr>
              <a:defRPr lang="en-US" sz="5303" dirty="0"/>
            </a:lvl1pPr>
          </a:lstStyle>
          <a:p>
            <a:pPr lvl="0"/>
            <a:r>
              <a:rPr lang="en-US" dirty="0"/>
              <a:t>Click to edit Master title style</a:t>
            </a:r>
          </a:p>
        </p:txBody>
      </p:sp>
      <p:sp>
        <p:nvSpPr>
          <p:cNvPr id="5" name="Rectangle 4"/>
          <p:cNvSpPr/>
          <p:nvPr userDrawn="1"/>
        </p:nvSpPr>
        <p:spPr>
          <a:xfrm>
            <a:off x="5332119" y="6456049"/>
            <a:ext cx="1772238" cy="286306"/>
          </a:xfrm>
          <a:prstGeom prst="rect">
            <a:avLst/>
          </a:prstGeom>
        </p:spPr>
        <p:txBody>
          <a:bodyPr wrap="none">
            <a:spAutoFit/>
          </a:bodyPr>
          <a:lstStyle/>
          <a:p>
            <a:pPr algn="ctr" defTabSz="932418">
              <a:defRPr/>
            </a:pPr>
            <a:r>
              <a:rPr lang="en-US" sz="1224" dirty="0">
                <a:solidFill>
                  <a:prstClr val="black">
                    <a:tint val="75000"/>
                  </a:prstClr>
                </a:solidFill>
                <a:latin typeface="Segoe UI Light" panose="020B0502040204020203" pitchFamily="34" charset="0"/>
                <a:cs typeface="Segoe UI Light" panose="020B0502040204020203" pitchFamily="34" charset="0"/>
              </a:rPr>
              <a:t>HIGHLY CONFIDENTIAL</a:t>
            </a:r>
          </a:p>
        </p:txBody>
      </p:sp>
    </p:spTree>
    <p:extLst>
      <p:ext uri="{BB962C8B-B14F-4D97-AF65-F5344CB8AC3E}">
        <p14:creationId xmlns:p14="http://schemas.microsoft.com/office/powerpoint/2010/main" val="355484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30968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67427" y="3449638"/>
            <a:ext cx="608013" cy="608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274320" y="292082"/>
            <a:ext cx="11887200" cy="946413"/>
          </a:xfrm>
          <a:prstGeom prst="rect">
            <a:avLst/>
          </a:prstGeom>
        </p:spPr>
        <p:txBody>
          <a:bodyPr/>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p:nvPr>
        </p:nvSpPr>
        <p:spPr>
          <a:xfrm>
            <a:off x="274638" y="2125663"/>
            <a:ext cx="10058400" cy="9440914"/>
          </a:xfrm>
          <a:prstGeom prst="rect">
            <a:avLst/>
          </a:prstGeom>
        </p:spPr>
        <p:txBody>
          <a:bodyPr/>
          <a:lstStyle>
            <a:lvl1pPr marL="0" indent="0">
              <a:buNone/>
              <a:defRPr sz="16624">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Tree>
    <p:extLst>
      <p:ext uri="{BB962C8B-B14F-4D97-AF65-F5344CB8AC3E}">
        <p14:creationId xmlns:p14="http://schemas.microsoft.com/office/powerpoint/2010/main" val="848185056"/>
      </p:ext>
    </p:extLst>
  </p:cSld>
  <p:clrMapOvr>
    <a:masterClrMapping/>
  </p:clrMapOvr>
  <p:transition spd="med">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3" name="Picture 2" descr="OFF14_Eve_LoganA_02.jpg"/>
          <p:cNvPicPr>
            <a:picLocks noChangeAspect="1"/>
          </p:cNvPicPr>
          <p:nvPr userDrawn="1"/>
        </p:nvPicPr>
        <p:blipFill rotWithShape="1">
          <a:blip r:embed="rId2">
            <a:extLst>
              <a:ext uri="{28A0092B-C50C-407E-A947-70E740481C1C}">
                <a14:useLocalDpi xmlns:a14="http://schemas.microsoft.com/office/drawing/2010/main" val="0"/>
              </a:ext>
            </a:extLst>
          </a:blip>
          <a:srcRect l="18812" t="9330" b="22168"/>
          <a:stretch/>
        </p:blipFill>
        <p:spPr>
          <a:xfrm flipH="1">
            <a:off x="0" y="1"/>
            <a:ext cx="12436475" cy="6994525"/>
          </a:xfrm>
          <a:prstGeom prst="rect">
            <a:avLst/>
          </a:prstGeom>
        </p:spPr>
      </p:pic>
      <p:sp>
        <p:nvSpPr>
          <p:cNvPr id="14" name="Rectangle 13"/>
          <p:cNvSpPr/>
          <p:nvPr userDrawn="1"/>
        </p:nvSpPr>
        <p:spPr bwMode="auto">
          <a:xfrm>
            <a:off x="274639" y="2993723"/>
            <a:ext cx="8283536" cy="3707117"/>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0" rIns="182837" bIns="146270"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83493" y="3290017"/>
            <a:ext cx="6295120" cy="1942924"/>
          </a:xfrm>
        </p:spPr>
        <p:txBody>
          <a:bodyPr/>
          <a:lstStyle>
            <a:lvl1pPr>
              <a:defRPr sz="6017" baseline="0">
                <a:solidFill>
                  <a:schemeClr val="bg1"/>
                </a:solidFill>
              </a:defRPr>
            </a:lvl1pPr>
          </a:lstStyle>
          <a:p>
            <a:r>
              <a:rPr lang="en-US" dirty="0"/>
              <a:t>Click to edit Master title style</a:t>
            </a:r>
          </a:p>
        </p:txBody>
      </p:sp>
      <p:sp>
        <p:nvSpPr>
          <p:cNvPr id="16" name="Subtitle 2"/>
          <p:cNvSpPr>
            <a:spLocks noGrp="1"/>
          </p:cNvSpPr>
          <p:nvPr>
            <p:ph type="subTitle" idx="1" hasCustomPrompt="1"/>
          </p:nvPr>
        </p:nvSpPr>
        <p:spPr>
          <a:xfrm>
            <a:off x="383494" y="5743632"/>
            <a:ext cx="5834745" cy="690587"/>
          </a:xfrm>
        </p:spPr>
        <p:txBody>
          <a:bodyPr anchor="ctr"/>
          <a:lstStyle>
            <a:lvl1pPr marL="0" indent="0" algn="l">
              <a:lnSpc>
                <a:spcPct val="100000"/>
              </a:lnSpc>
              <a:spcBef>
                <a:spcPts val="0"/>
              </a:spcBef>
              <a:buNone/>
              <a:defRPr sz="1632">
                <a:solidFill>
                  <a:schemeClr val="bg1"/>
                </a:solidFill>
                <a:latin typeface="+mj-lt"/>
              </a:defRPr>
            </a:lvl1pPr>
            <a:lvl2pPr marL="457069" indent="0" algn="ctr">
              <a:buNone/>
              <a:defRPr>
                <a:solidFill>
                  <a:schemeClr val="tx1">
                    <a:tint val="75000"/>
                  </a:schemeClr>
                </a:solidFill>
              </a:defRPr>
            </a:lvl2pPr>
            <a:lvl3pPr marL="914138" indent="0" algn="ctr">
              <a:buNone/>
              <a:defRPr>
                <a:solidFill>
                  <a:schemeClr val="tx1">
                    <a:tint val="75000"/>
                  </a:schemeClr>
                </a:solidFill>
              </a:defRPr>
            </a:lvl3pPr>
            <a:lvl4pPr marL="1371208" indent="0" algn="ctr">
              <a:buNone/>
              <a:defRPr>
                <a:solidFill>
                  <a:schemeClr val="tx1">
                    <a:tint val="75000"/>
                  </a:schemeClr>
                </a:solidFill>
              </a:defRPr>
            </a:lvl4pPr>
            <a:lvl5pPr marL="1828277" indent="0" algn="ctr">
              <a:buNone/>
              <a:defRPr>
                <a:solidFill>
                  <a:schemeClr val="tx1">
                    <a:tint val="75000"/>
                  </a:schemeClr>
                </a:solidFill>
              </a:defRPr>
            </a:lvl5pPr>
            <a:lvl6pPr marL="2285346" indent="0" algn="ctr">
              <a:buNone/>
              <a:defRPr>
                <a:solidFill>
                  <a:schemeClr val="tx1">
                    <a:tint val="75000"/>
                  </a:schemeClr>
                </a:solidFill>
              </a:defRPr>
            </a:lvl6pPr>
            <a:lvl7pPr marL="2742415" indent="0" algn="ctr">
              <a:buNone/>
              <a:defRPr>
                <a:solidFill>
                  <a:schemeClr val="tx1">
                    <a:tint val="75000"/>
                  </a:schemeClr>
                </a:solidFill>
              </a:defRPr>
            </a:lvl7pPr>
            <a:lvl8pPr marL="3199484" indent="0" algn="ctr">
              <a:buNone/>
              <a:defRPr>
                <a:solidFill>
                  <a:schemeClr val="tx1">
                    <a:tint val="75000"/>
                  </a:schemeClr>
                </a:solidFill>
              </a:defRPr>
            </a:lvl8pPr>
            <a:lvl9pPr marL="3656554" indent="0" algn="ctr">
              <a:buNone/>
              <a:defRPr>
                <a:solidFill>
                  <a:schemeClr val="tx1">
                    <a:tint val="75000"/>
                  </a:schemeClr>
                </a:solidFill>
              </a:defRPr>
            </a:lvl9pPr>
          </a:lstStyle>
          <a:p>
            <a:r>
              <a:rPr lang="en-US" dirty="0"/>
              <a:t>Name</a:t>
            </a:r>
          </a:p>
          <a:p>
            <a:r>
              <a:rPr lang="en-US" dirty="0"/>
              <a:t>Title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25466" y="534989"/>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 Placeholder 3"/>
          <p:cNvSpPr>
            <a:spLocks noGrp="1"/>
          </p:cNvSpPr>
          <p:nvPr>
            <p:ph type="body" sz="quarter" idx="10" hasCustomPrompt="1"/>
          </p:nvPr>
        </p:nvSpPr>
        <p:spPr>
          <a:xfrm>
            <a:off x="378275" y="5102482"/>
            <a:ext cx="11887201" cy="499107"/>
          </a:xfrm>
        </p:spPr>
        <p:txBody>
          <a:bodyPr>
            <a:spAutoFit/>
          </a:bodyPr>
          <a:lstStyle>
            <a:lvl1pPr marL="0" indent="0">
              <a:buNone/>
              <a:defRPr sz="2244" b="1" i="0">
                <a:solidFill>
                  <a:schemeClr val="bg1"/>
                </a:solidFill>
                <a:latin typeface="Segoe UI" charset="0"/>
                <a:ea typeface="Segoe UI" charset="0"/>
                <a:cs typeface="Segoe UI" charset="0"/>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28416954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2"/>
            <a:ext cx="11887201" cy="1906227"/>
          </a:xfrm>
        </p:spPr>
        <p:txBody>
          <a:bodyPr/>
          <a:lstStyle>
            <a:lvl1pPr marL="0" indent="0">
              <a:buNone/>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10666696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74640" y="686248"/>
            <a:ext cx="11888786"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Tree>
    <p:extLst>
      <p:ext uri="{BB962C8B-B14F-4D97-AF65-F5344CB8AC3E}">
        <p14:creationId xmlns:p14="http://schemas.microsoft.com/office/powerpoint/2010/main" val="273520559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74640" y="699454"/>
            <a:ext cx="11888786" cy="917575"/>
          </a:xfrm>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74638" y="1410927"/>
            <a:ext cx="11887201"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
        <p:nvSpPr>
          <p:cNvPr id="4" name="Text Placeholder 5"/>
          <p:cNvSpPr>
            <a:spLocks noGrp="1"/>
          </p:cNvSpPr>
          <p:nvPr>
            <p:ph type="body" sz="quarter" idx="11"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Tree>
    <p:extLst>
      <p:ext uri="{BB962C8B-B14F-4D97-AF65-F5344CB8AC3E}">
        <p14:creationId xmlns:p14="http://schemas.microsoft.com/office/powerpoint/2010/main" val="132822177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40" y="686248"/>
            <a:ext cx="11888786"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Tree>
    <p:extLst>
      <p:ext uri="{BB962C8B-B14F-4D97-AF65-F5344CB8AC3E}">
        <p14:creationId xmlns:p14="http://schemas.microsoft.com/office/powerpoint/2010/main" val="427476232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40" y="686248"/>
            <a:ext cx="11888786"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74638" y="1333210"/>
            <a:ext cx="11887201"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423104074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74638" y="1212852"/>
            <a:ext cx="11887201" cy="1906227"/>
          </a:xfrm>
        </p:spPr>
        <p:txBody>
          <a:bodyPr/>
          <a:lstStyle>
            <a:lvl1pPr marL="0" indent="0">
              <a:buNone/>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74640" y="295277"/>
            <a:ext cx="11888786" cy="917575"/>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333427002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74640" y="295277"/>
            <a:ext cx="11888786" cy="917575"/>
          </a:xfrm>
        </p:spPr>
        <p:txBody>
          <a:bodyPr/>
          <a:lstStyle>
            <a:lvl1pPr>
              <a:defRPr sz="4488"/>
            </a:lvl1pPr>
          </a:lstStyle>
          <a:p>
            <a:r>
              <a:rPr lang="en-US" dirty="0"/>
              <a:t>Click to edit Master title style</a:t>
            </a:r>
          </a:p>
        </p:txBody>
      </p:sp>
      <p:sp>
        <p:nvSpPr>
          <p:cNvPr id="6" name="Text Placeholder 3"/>
          <p:cNvSpPr>
            <a:spLocks noGrp="1"/>
          </p:cNvSpPr>
          <p:nvPr>
            <p:ph type="body" sz="quarter" idx="10" hasCustomPrompt="1"/>
          </p:nvPr>
        </p:nvSpPr>
        <p:spPr>
          <a:xfrm>
            <a:off x="274638" y="1035295"/>
            <a:ext cx="11887201"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399866021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eatures with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74640" y="686248"/>
            <a:ext cx="11888786"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
        <p:nvSpPr>
          <p:cNvPr id="5" name="Rectangle 4"/>
          <p:cNvSpPr/>
          <p:nvPr userDrawn="1"/>
        </p:nvSpPr>
        <p:spPr bwMode="auto">
          <a:xfrm>
            <a:off x="0" y="1865207"/>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20399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eatures with breadcrumb + subhead">
    <p:spTree>
      <p:nvGrpSpPr>
        <p:cNvPr id="1" name=""/>
        <p:cNvGrpSpPr/>
        <p:nvPr/>
      </p:nvGrpSpPr>
      <p:grpSpPr>
        <a:xfrm>
          <a:off x="0" y="0"/>
          <a:ext cx="0" cy="0"/>
          <a:chOff x="0" y="0"/>
          <a:chExt cx="0" cy="0"/>
        </a:xfrm>
      </p:grpSpPr>
      <p:sp>
        <p:nvSpPr>
          <p:cNvPr id="2" name="Title 1"/>
          <p:cNvSpPr>
            <a:spLocks noGrp="1"/>
          </p:cNvSpPr>
          <p:nvPr>
            <p:ph type="title"/>
          </p:nvPr>
        </p:nvSpPr>
        <p:spPr>
          <a:xfrm>
            <a:off x="274640" y="686248"/>
            <a:ext cx="11888786"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
        <p:nvSpPr>
          <p:cNvPr id="5" name="Rectangle 4"/>
          <p:cNvSpPr/>
          <p:nvPr userDrawn="1"/>
        </p:nvSpPr>
        <p:spPr bwMode="auto">
          <a:xfrm>
            <a:off x="0" y="1865207"/>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 name="Text Placeholder 3"/>
          <p:cNvSpPr>
            <a:spLocks noGrp="1"/>
          </p:cNvSpPr>
          <p:nvPr>
            <p:ph type="body" sz="quarter" idx="11" hasCustomPrompt="1"/>
          </p:nvPr>
        </p:nvSpPr>
        <p:spPr>
          <a:xfrm>
            <a:off x="274638" y="1333210"/>
            <a:ext cx="11887201"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3998089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feautres no breadcrumb">
    <p:spTree>
      <p:nvGrpSpPr>
        <p:cNvPr id="1" name=""/>
        <p:cNvGrpSpPr/>
        <p:nvPr/>
      </p:nvGrpSpPr>
      <p:grpSpPr>
        <a:xfrm>
          <a:off x="0" y="0"/>
          <a:ext cx="0" cy="0"/>
          <a:chOff x="0" y="0"/>
          <a:chExt cx="0" cy="0"/>
        </a:xfrm>
      </p:grpSpPr>
      <p:sp>
        <p:nvSpPr>
          <p:cNvPr id="5" name="Rectangle 4"/>
          <p:cNvSpPr/>
          <p:nvPr userDrawn="1"/>
        </p:nvSpPr>
        <p:spPr bwMode="auto">
          <a:xfrm>
            <a:off x="0" y="1865207"/>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74640" y="295277"/>
            <a:ext cx="11888786" cy="917575"/>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979651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features title and subhead">
    <p:spTree>
      <p:nvGrpSpPr>
        <p:cNvPr id="1" name=""/>
        <p:cNvGrpSpPr/>
        <p:nvPr/>
      </p:nvGrpSpPr>
      <p:grpSpPr>
        <a:xfrm>
          <a:off x="0" y="0"/>
          <a:ext cx="0" cy="0"/>
          <a:chOff x="0" y="0"/>
          <a:chExt cx="0" cy="0"/>
        </a:xfrm>
      </p:grpSpPr>
      <p:sp>
        <p:nvSpPr>
          <p:cNvPr id="5" name="Rectangle 4"/>
          <p:cNvSpPr/>
          <p:nvPr userDrawn="1"/>
        </p:nvSpPr>
        <p:spPr bwMode="auto">
          <a:xfrm>
            <a:off x="0" y="1865207"/>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74640" y="295277"/>
            <a:ext cx="11888786" cy="917575"/>
          </a:xfrm>
        </p:spPr>
        <p:txBody>
          <a:bodyPr/>
          <a:lstStyle>
            <a:lvl1pPr>
              <a:defRPr sz="4488"/>
            </a:lvl1pPr>
          </a:lstStyle>
          <a:p>
            <a:r>
              <a:rPr lang="en-US" dirty="0"/>
              <a:t>Click to edit Master title style</a:t>
            </a:r>
          </a:p>
        </p:txBody>
      </p:sp>
      <p:sp>
        <p:nvSpPr>
          <p:cNvPr id="6" name="Text Placeholder 3"/>
          <p:cNvSpPr>
            <a:spLocks noGrp="1"/>
          </p:cNvSpPr>
          <p:nvPr>
            <p:ph type="body" sz="quarter" idx="10" hasCustomPrompt="1"/>
          </p:nvPr>
        </p:nvSpPr>
        <p:spPr>
          <a:xfrm>
            <a:off x="274638" y="1035295"/>
            <a:ext cx="11887201"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1051663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8" y="2948628"/>
            <a:ext cx="11887201" cy="1181862"/>
          </a:xfrm>
          <a:noFill/>
        </p:spPr>
        <p:txBody>
          <a:bodyPr tIns="91440" bIns="91440" anchor="t" anchorCtr="0">
            <a:spAutoFit/>
          </a:bodyPr>
          <a:lstStyle>
            <a:lvl1pPr>
              <a:defRPr sz="7198" spc="-100" baseline="0">
                <a:solidFill>
                  <a:schemeClr val="bg1"/>
                </a:solidFill>
              </a:defRPr>
            </a:lvl1pPr>
          </a:lstStyle>
          <a:p>
            <a:r>
              <a:rPr lang="en-US" dirty="0"/>
              <a:t>Section title</a:t>
            </a:r>
          </a:p>
        </p:txBody>
      </p:sp>
    </p:spTree>
    <p:extLst>
      <p:ext uri="{BB962C8B-B14F-4D97-AF65-F5344CB8AC3E}">
        <p14:creationId xmlns:p14="http://schemas.microsoft.com/office/powerpoint/2010/main" val="310939447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Section Title with header">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8" y="2948628"/>
            <a:ext cx="11887201" cy="1181862"/>
          </a:xfrm>
          <a:noFill/>
        </p:spPr>
        <p:txBody>
          <a:bodyPr tIns="91440" bIns="91440" anchor="t" anchorCtr="0">
            <a:spAutoFit/>
          </a:bodyPr>
          <a:lstStyle>
            <a:lvl1pPr>
              <a:defRPr sz="7198" spc="-100" baseline="0">
                <a:solidFill>
                  <a:schemeClr val="bg1"/>
                </a:solidFill>
              </a:defRPr>
            </a:lvl1pPr>
          </a:lstStyle>
          <a:p>
            <a:r>
              <a:rPr lang="en-US" dirty="0"/>
              <a:t>Section title</a:t>
            </a:r>
          </a:p>
        </p:txBody>
      </p:sp>
      <p:sp>
        <p:nvSpPr>
          <p:cNvPr id="6" name="Text Placeholder 3"/>
          <p:cNvSpPr>
            <a:spLocks noGrp="1"/>
          </p:cNvSpPr>
          <p:nvPr>
            <p:ph type="body" sz="quarter" idx="10" hasCustomPrompt="1"/>
          </p:nvPr>
        </p:nvSpPr>
        <p:spPr>
          <a:xfrm>
            <a:off x="274638" y="466302"/>
            <a:ext cx="11887201" cy="442604"/>
          </a:xfrm>
        </p:spPr>
        <p:txBody>
          <a:bodyPr>
            <a:spAutoFit/>
          </a:bodyPr>
          <a:lstStyle>
            <a:lvl1pPr marL="0" indent="0">
              <a:buNone/>
              <a:defRPr sz="1836" b="1" baseline="0">
                <a:solidFill>
                  <a:schemeClr val="bg1"/>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PAGE HEADER</a:t>
            </a:r>
          </a:p>
        </p:txBody>
      </p:sp>
    </p:spTree>
    <p:extLst>
      <p:ext uri="{BB962C8B-B14F-4D97-AF65-F5344CB8AC3E}">
        <p14:creationId xmlns:p14="http://schemas.microsoft.com/office/powerpoint/2010/main" val="143128856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3052" y="6078668"/>
            <a:ext cx="10974388" cy="62502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2"/>
            <a:ext cx="3288506" cy="704345"/>
          </a:xfrm>
          <a:prstGeom prst="rect">
            <a:avLst/>
          </a:prstGeom>
        </p:spPr>
      </p:pic>
    </p:spTree>
    <p:extLst>
      <p:ext uri="{BB962C8B-B14F-4D97-AF65-F5344CB8AC3E}">
        <p14:creationId xmlns:p14="http://schemas.microsoft.com/office/powerpoint/2010/main" val="263714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446183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40" y="686248"/>
            <a:ext cx="11888786"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74638" y="1346163"/>
            <a:ext cx="11887201"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313155160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74640" y="686248"/>
            <a:ext cx="11888786"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Tree>
    <p:extLst>
      <p:ext uri="{BB962C8B-B14F-4D97-AF65-F5344CB8AC3E}">
        <p14:creationId xmlns:p14="http://schemas.microsoft.com/office/powerpoint/2010/main" val="167694345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74638" y="1136277"/>
            <a:ext cx="11887201" cy="470856"/>
          </a:xfrm>
        </p:spPr>
        <p:txBody>
          <a:bodyPr>
            <a:spAutoFit/>
          </a:bodyPr>
          <a:lstStyle>
            <a:lvl1pPr marL="0" indent="0">
              <a:buNone/>
              <a:defRPr sz="2040" b="1">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13994320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3"/>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389065171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301188130"/>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74850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091358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47618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053869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38369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107517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93837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8621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28041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5790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62172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85565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84148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78830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93604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56559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16068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60714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32788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42071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612408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512678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0123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5469731" y="6563488"/>
            <a:ext cx="1429913" cy="372394"/>
          </a:xfrm>
          <a:prstGeom prst="rect">
            <a:avLst/>
          </a:prstGeom>
        </p:spPr>
        <p:txBody>
          <a:bodyPr/>
          <a:lstStyle/>
          <a:p>
            <a:fld id="{F56C8676-1494-424A-9EE1-69F4EB666BA8}" type="slidenum">
              <a:rPr lang="en-US" smtClean="0"/>
              <a:t>‹#›</a:t>
            </a:fld>
            <a:endParaRPr lang="en-US" dirty="0"/>
          </a:p>
        </p:txBody>
      </p:sp>
      <p:sp>
        <p:nvSpPr>
          <p:cNvPr id="8" name="Content Placeholder 2"/>
          <p:cNvSpPr>
            <a:spLocks noGrp="1"/>
          </p:cNvSpPr>
          <p:nvPr>
            <p:ph idx="4294967295"/>
          </p:nvPr>
        </p:nvSpPr>
        <p:spPr>
          <a:xfrm>
            <a:off x="950011" y="1449981"/>
            <a:ext cx="11009249" cy="738664"/>
          </a:xfrm>
        </p:spPr>
        <p:txBody>
          <a:bodyPr/>
          <a:lstStyle/>
          <a:p>
            <a:pPr lvl="0"/>
            <a:r>
              <a:rPr lang="en-US"/>
              <a:t>Edit Master text styles</a:t>
            </a:r>
          </a:p>
        </p:txBody>
      </p:sp>
    </p:spTree>
    <p:extLst>
      <p:ext uri="{BB962C8B-B14F-4D97-AF65-F5344CB8AC3E}">
        <p14:creationId xmlns:p14="http://schemas.microsoft.com/office/powerpoint/2010/main" val="1163585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5864093-F89F-4AF7-B5B5-749415D5BE9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756489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6" name="Rectangle 5"/>
          <p:cNvSpPr/>
          <p:nvPr/>
        </p:nvSpPr>
        <p:spPr bwMode="hidden">
          <a:xfrm>
            <a:off x="5" y="6752766"/>
            <a:ext cx="12436474" cy="247543"/>
          </a:xfrm>
          <a:prstGeom prst="rect">
            <a:avLst/>
          </a:prstGeom>
          <a:solidFill>
            <a:srgbClr val="005C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698" tIns="38849" rIns="38849" bIns="77698" numCol="1" spcCol="0" rtlCol="0" fromWordArt="0" anchor="b" anchorCtr="0" forceAA="0" compatLnSpc="1">
            <a:prstTxWarp prst="textNoShape">
              <a:avLst/>
            </a:prstTxWarp>
            <a:noAutofit/>
          </a:bodyPr>
          <a:lstStyle/>
          <a:p>
            <a:pPr lvl="0" algn="ctr" defTabSz="776722" fontAlgn="base">
              <a:spcBef>
                <a:spcPct val="0"/>
              </a:spcBef>
              <a:spcAft>
                <a:spcPct val="0"/>
              </a:spcAft>
            </a:pPr>
            <a:endParaRPr lang="en-US" sz="1836" spc="-42" dirty="0" err="1">
              <a:gradFill>
                <a:gsLst>
                  <a:gs pos="100000">
                    <a:srgbClr val="FFFFFF"/>
                  </a:gs>
                  <a:gs pos="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529662" y="233152"/>
            <a:ext cx="11375536" cy="847540"/>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2" y="1476624"/>
            <a:ext cx="11375536" cy="1287660"/>
          </a:xfrm>
        </p:spPr>
        <p:txBody>
          <a:bodyPr/>
          <a:lstStyle>
            <a:lvl1pPr marL="0" indent="0">
              <a:spcBef>
                <a:spcPts val="0"/>
              </a:spcBef>
              <a:spcAft>
                <a:spcPts val="1028"/>
              </a:spcAft>
              <a:buNone/>
              <a:defRPr sz="4590" spc="-86" baseline="0">
                <a:latin typeface="+mj-lt"/>
              </a:defRPr>
            </a:lvl1pPr>
            <a:lvl2pPr marL="0" indent="0">
              <a:spcBef>
                <a:spcPts val="0"/>
              </a:spcBef>
              <a:spcAft>
                <a:spcPts val="457"/>
              </a:spcAft>
              <a:buNone/>
              <a:defRPr sz="2448" spc="-57" baseline="0">
                <a:gradFill flip="none" rotWithShape="1">
                  <a:gsLst>
                    <a:gs pos="0">
                      <a:srgbClr val="FFFFFF"/>
                    </a:gs>
                    <a:gs pos="86000">
                      <a:srgbClr val="FFFFFF"/>
                    </a:gs>
                  </a:gsLst>
                  <a:path path="circle">
                    <a:fillToRect r="100000" b="100000"/>
                  </a:path>
                  <a:tileRect l="-100000" t="-100000"/>
                </a:gradFill>
              </a:defRPr>
            </a:lvl2pPr>
            <a:lvl3pPr marL="0" indent="0">
              <a:spcBef>
                <a:spcPts val="0"/>
              </a:spcBef>
              <a:spcAft>
                <a:spcPts val="457"/>
              </a:spcAft>
              <a:buNone/>
              <a:defRPr sz="2346"/>
            </a:lvl3pPr>
            <a:lvl4pPr marL="0" indent="0">
              <a:spcBef>
                <a:spcPts val="0"/>
              </a:spcBef>
              <a:spcAft>
                <a:spcPts val="457"/>
              </a:spcAft>
              <a:buNone/>
              <a:defRPr/>
            </a:lvl4pPr>
            <a:lvl5pPr marL="0" indent="0">
              <a:spcBef>
                <a:spcPts val="0"/>
              </a:spcBef>
              <a:spcAft>
                <a:spcPts val="457"/>
              </a:spcAft>
              <a:buNone/>
              <a:defRPr/>
            </a:lvl5pPr>
          </a:lstStyle>
          <a:p>
            <a:pPr lvl="0"/>
            <a:r>
              <a:rPr lang="en-US"/>
              <a:t>Click to edit Master text styles</a:t>
            </a:r>
          </a:p>
          <a:p>
            <a:pPr lvl="1"/>
            <a:r>
              <a:rPr lang="en-US"/>
              <a:t>Second level</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4287691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2" y="1212854"/>
            <a:ext cx="11887200" cy="2047629"/>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45" indent="0">
              <a:buNone/>
              <a:defRPr/>
            </a:lvl3pPr>
            <a:lvl4pPr marL="456892" indent="0">
              <a:buNone/>
              <a:defRPr/>
            </a:lvl4pPr>
            <a:lvl5pPr marL="68533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582314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2" y="1212854"/>
            <a:ext cx="11887200" cy="204762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45" indent="0">
              <a:buNone/>
              <a:defRPr/>
            </a:lvl3pPr>
            <a:lvl4pPr marL="456892" indent="0">
              <a:buNone/>
              <a:defRPr/>
            </a:lvl4pPr>
            <a:lvl5pPr marL="68533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186846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2"/>
            <a:ext cx="11887200" cy="2116688"/>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872931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2"/>
            <a:ext cx="11887200" cy="211668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146963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150567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56456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5112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252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2" y="1212852"/>
            <a:ext cx="11887200" cy="2443746"/>
          </a:xfrm>
          <a:prstGeom prst="rect">
            <a:avLst/>
          </a:prstGeom>
        </p:spPr>
        <p:txBody>
          <a:bodyPr/>
          <a:lstStyle>
            <a:lvl1pPr marL="290319" indent="-290319">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16" indent="-280798">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32" indent="-29031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876" indent="-22844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25" indent="-22844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363077"/>
            <a:ext cx="12436476" cy="631450"/>
          </a:xfrm>
          <a:prstGeom prst="rect">
            <a:avLst/>
          </a:prstGeom>
          <a:solidFill>
            <a:srgbClr val="FFFF99"/>
          </a:solidFill>
        </p:spPr>
        <p:txBody>
          <a:bodyPr wrap="square" lIns="155412" tIns="77707" rIns="155412" bIns="77707"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705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r>
              <a:rPr lang="en-US">
                <a:solidFill>
                  <a:srgbClr val="0072C6"/>
                </a:solidFill>
              </a:rPr>
              <a:t>Microsoft Confidential</a:t>
            </a:r>
            <a:endParaRPr lang="en-US" dirty="0">
              <a:solidFill>
                <a:srgbClr val="0072C6"/>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tx2"/>
                </a:solidFill>
              </a:defRPr>
            </a:lvl1pPr>
          </a:lstStyle>
          <a:p>
            <a:pPr defTabSz="932418"/>
            <a:fld id="{27258FFF-F925-446B-8502-81C933981705}" type="slidenum">
              <a:rPr lang="en-US" smtClean="0">
                <a:solidFill>
                  <a:srgbClr val="0072C6"/>
                </a:solidFill>
              </a:rPr>
              <a:pPr defTabSz="932418"/>
              <a:t>‹#›</a:t>
            </a:fld>
            <a:endParaRPr lang="en-US" dirty="0">
              <a:solidFill>
                <a:srgbClr val="0072C6"/>
              </a:solidFill>
            </a:endParaRPr>
          </a:p>
        </p:txBody>
      </p:sp>
      <p:sp>
        <p:nvSpPr>
          <p:cNvPr id="6" name="Title 1"/>
          <p:cNvSpPr>
            <a:spLocks noGrp="1"/>
          </p:cNvSpPr>
          <p:nvPr>
            <p:ph type="title"/>
          </p:nvPr>
        </p:nvSpPr>
        <p:spPr>
          <a:xfrm>
            <a:off x="274640" y="295279"/>
            <a:ext cx="11889564" cy="917575"/>
          </a:xfrm>
        </p:spPr>
        <p:txBody>
          <a:bodyPr/>
          <a:lstStyle/>
          <a:p>
            <a:r>
              <a:rPr lang="en-US" dirty="0"/>
              <a:t>Click to edit Master title style</a:t>
            </a:r>
          </a:p>
        </p:txBody>
      </p:sp>
    </p:spTree>
    <p:extLst>
      <p:ext uri="{BB962C8B-B14F-4D97-AF65-F5344CB8AC3E}">
        <p14:creationId xmlns:p14="http://schemas.microsoft.com/office/powerpoint/2010/main" val="41792871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082"/>
            <a:ext cx="11887200" cy="946413"/>
          </a:xfrm>
          <a:prstGeom prst="rect">
            <a:avLst/>
          </a:prstGeom>
        </p:spPr>
        <p:txBody>
          <a:bodyPr/>
          <a:lstStyle>
            <a:lvl1pPr algn="l">
              <a:defRPr sz="5198">
                <a:gradFill>
                  <a:gsLst>
                    <a:gs pos="1250">
                      <a:schemeClr val="tx1"/>
                    </a:gs>
                    <a:gs pos="100000">
                      <a:schemeClr val="tx1"/>
                    </a:gs>
                  </a:gsLst>
                  <a:lin ang="5400000" scaled="0"/>
                </a:gradFill>
              </a:defRPr>
            </a:lvl1pPr>
          </a:lstStyle>
          <a:p>
            <a:r>
              <a:rPr lang="en-US" dirty="0"/>
              <a:t>Click to edit master title style</a:t>
            </a:r>
          </a:p>
        </p:txBody>
      </p:sp>
      <p:sp>
        <p:nvSpPr>
          <p:cNvPr id="8" name="Slide Number Placeholder 7"/>
          <p:cNvSpPr>
            <a:spLocks noGrp="1"/>
          </p:cNvSpPr>
          <p:nvPr>
            <p:ph type="sldNum" sz="quarter" idx="11"/>
          </p:nvPr>
        </p:nvSpPr>
        <p:spPr>
          <a:xfrm>
            <a:off x="11595101" y="6565392"/>
            <a:ext cx="566737" cy="137160"/>
          </a:xfrm>
          <a:prstGeom prst="rect">
            <a:avLst/>
          </a:prstGeom>
        </p:spPr>
        <p:txBody>
          <a:bodyPr/>
          <a:lstStyle/>
          <a:p>
            <a:pPr defTabSz="932418">
              <a:lnSpc>
                <a:spcPct val="90000"/>
              </a:lnSpc>
            </a:pPr>
            <a:fld id="{1BC86A1F-E589-44B2-A543-2EC98F5547A7}" type="slidenum">
              <a:rPr lang="en-US" smtClean="0">
                <a:gradFill>
                  <a:gsLst>
                    <a:gs pos="0">
                      <a:srgbClr val="EFEFEF"/>
                    </a:gs>
                    <a:gs pos="100000">
                      <a:srgbClr val="EFEFEF"/>
                    </a:gs>
                  </a:gsLst>
                  <a:lin ang="5400000" scaled="0"/>
                </a:gradFill>
              </a:rPr>
              <a:pPr defTabSz="932418">
                <a:lnSpc>
                  <a:spcPct val="90000"/>
                </a:lnSpc>
              </a:pPr>
              <a:t>‹#›</a:t>
            </a:fld>
            <a:endParaRPr lang="en-US" dirty="0">
              <a:gradFill>
                <a:gsLst>
                  <a:gs pos="0">
                    <a:srgbClr val="EFEFEF"/>
                  </a:gs>
                  <a:gs pos="100000">
                    <a:srgbClr val="EFEFEF"/>
                  </a:gs>
                </a:gsLst>
                <a:lin ang="5400000" scaled="0"/>
              </a:gradFill>
            </a:endParaRPr>
          </a:p>
        </p:txBody>
      </p:sp>
    </p:spTree>
    <p:extLst>
      <p:ext uri="{BB962C8B-B14F-4D97-AF65-F5344CB8AC3E}">
        <p14:creationId xmlns:p14="http://schemas.microsoft.com/office/powerpoint/2010/main" val="1791087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8"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p:cNvSpPr/>
          <p:nvPr userDrawn="1"/>
        </p:nvSpPr>
        <p:spPr bwMode="gray">
          <a:xfrm>
            <a:off x="274703"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3" y="1211250"/>
            <a:ext cx="7315200" cy="2736729"/>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4"/>
            <a:ext cx="3659188" cy="578303"/>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731588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1" y="6243237"/>
            <a:ext cx="1280160" cy="274492"/>
          </a:xfrm>
          <a:prstGeom prst="rect">
            <a:avLst/>
          </a:prstGeom>
        </p:spPr>
      </p:pic>
      <p:sp>
        <p:nvSpPr>
          <p:cNvPr id="7" name="Text Placeholder 14"/>
          <p:cNvSpPr>
            <a:spLocks noGrp="1"/>
          </p:cNvSpPr>
          <p:nvPr>
            <p:ph type="body" sz="quarter" idx="15" hasCustomPrompt="1"/>
          </p:nvPr>
        </p:nvSpPr>
        <p:spPr>
          <a:xfrm>
            <a:off x="273050" y="296864"/>
            <a:ext cx="3659188" cy="578303"/>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380573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3939" y="6238523"/>
            <a:ext cx="1273629" cy="274320"/>
          </a:xfrm>
          <a:prstGeom prst="rect">
            <a:avLst/>
          </a:prstGeom>
        </p:spPr>
      </p:pic>
      <p:sp>
        <p:nvSpPr>
          <p:cNvPr id="6" name="Text Placeholder 14"/>
          <p:cNvSpPr>
            <a:spLocks noGrp="1"/>
          </p:cNvSpPr>
          <p:nvPr>
            <p:ph type="body" sz="quarter" idx="15" hasCustomPrompt="1"/>
          </p:nvPr>
        </p:nvSpPr>
        <p:spPr>
          <a:xfrm>
            <a:off x="273050" y="296864"/>
            <a:ext cx="3659188" cy="578303"/>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160981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266039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497017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014527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32034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227987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5852877"/>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705109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22084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3009909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8875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49100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157585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2061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8437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6866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0946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543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905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269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274207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1"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2533848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815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24750924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a:prstGeom prst="rect">
            <a:avLst/>
          </a:prstGeo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a:prstGeom prst="rect">
            <a:avLst/>
          </a:prstGeo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1985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1987" y="418674"/>
            <a:ext cx="11192503" cy="880227"/>
          </a:xfrm>
        </p:spPr>
        <p:txBody>
          <a:bodyPr anchor="t"/>
          <a:lstStyle/>
          <a:p>
            <a:r>
              <a:rPr lang="en-US" dirty="0"/>
              <a:t>Click to edit Master title style</a:t>
            </a:r>
          </a:p>
        </p:txBody>
      </p:sp>
    </p:spTree>
    <p:extLst>
      <p:ext uri="{BB962C8B-B14F-4D97-AF65-F5344CB8AC3E}">
        <p14:creationId xmlns:p14="http://schemas.microsoft.com/office/powerpoint/2010/main" val="256536066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3124774"/>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7869355"/>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85275429"/>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48855581"/>
      </p:ext>
    </p:extLst>
  </p:cSld>
  <p:clrMapOvr>
    <a:masterClrMapping/>
  </p:clrMapOvr>
  <p:transition spd="slow">
    <p:cove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90292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D274CAA-188D-44E1-AFA1-7C1ADA7271AF}" type="datetimeFigureOut">
              <a:rPr lang="en-US" smtClean="0"/>
              <a:t>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D2EC6A-FB5B-4612-8539-1439433A912D}" type="slidenum">
              <a:rPr lang="en-US" smtClean="0"/>
              <a:t>‹#›</a:t>
            </a:fld>
            <a:endParaRPr lang="en-US"/>
          </a:p>
        </p:txBody>
      </p:sp>
    </p:spTree>
    <p:extLst>
      <p:ext uri="{BB962C8B-B14F-4D97-AF65-F5344CB8AC3E}">
        <p14:creationId xmlns:p14="http://schemas.microsoft.com/office/powerpoint/2010/main" val="311676550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2AF2C7-BD4B-4F8B-966B-4B78054FE471}" type="datetimeFigureOut">
              <a:rPr lang="en-US" smtClean="0"/>
              <a:t>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627C8-6721-4DB8-9665-17A8A5A65C14}" type="slidenum">
              <a:rPr lang="en-US" smtClean="0"/>
              <a:t>‹#›</a:t>
            </a:fld>
            <a:endParaRPr lang="en-US"/>
          </a:p>
        </p:txBody>
      </p:sp>
    </p:spTree>
    <p:extLst>
      <p:ext uri="{BB962C8B-B14F-4D97-AF65-F5344CB8AC3E}">
        <p14:creationId xmlns:p14="http://schemas.microsoft.com/office/powerpoint/2010/main" val="8868214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gradFill>
                  <a:gsLst>
                    <a:gs pos="2920">
                      <a:schemeClr val="tx2"/>
                    </a:gs>
                    <a:gs pos="39000">
                      <a:schemeClr val="tx2"/>
                    </a:gs>
                  </a:gsLst>
                  <a:lin ang="5400000" scaled="0"/>
                </a:gradFill>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88388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31" name="think-cell Slide" r:id="rId8" imgW="270" imgH="270" progId="TCLayout.ActiveDocument.1">
                  <p:embed/>
                </p:oleObj>
              </mc:Choice>
              <mc:Fallback>
                <p:oleObj name="think-cell Slide" r:id="rId8" imgW="270" imgH="270" progId="TCLayout.ActiveDocument.1">
                  <p:embed/>
                  <p:pic>
                    <p:nvPicPr>
                      <p:cNvPr id="3" name="Object 2" hidden="1"/>
                      <p:cNvPicPr/>
                      <p:nvPr/>
                    </p:nvPicPr>
                    <p:blipFill>
                      <a:blip r:embed="rId9"/>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0" y="195848"/>
            <a:ext cx="12436475" cy="658903"/>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0" y="867321"/>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193" indent="0">
              <a:buNone/>
              <a:defRPr/>
            </a:lvl2pPr>
            <a:lvl3pPr marL="600005" indent="0">
              <a:buNone/>
              <a:defRPr/>
            </a:lvl3pPr>
            <a:lvl4pPr marL="887197" indent="0">
              <a:buNone/>
              <a:defRPr/>
            </a:lvl4pPr>
            <a:lvl5pPr marL="1127199" indent="0">
              <a:buNone/>
              <a:defRPr/>
            </a:lvl5pPr>
          </a:lstStyle>
          <a:p>
            <a:pPr lvl="0"/>
            <a:r>
              <a:rPr lang="en-US" dirty="0"/>
              <a:t>Click to add subtitle</a:t>
            </a:r>
          </a:p>
        </p:txBody>
      </p:sp>
      <p:sp>
        <p:nvSpPr>
          <p:cNvPr id="16" name="Text Placeholder 15"/>
          <p:cNvSpPr>
            <a:spLocks noGrp="1"/>
          </p:cNvSpPr>
          <p:nvPr>
            <p:ph type="body" sz="quarter" idx="14"/>
            <p:custDataLst>
              <p:tags r:id="rId5"/>
            </p:custDataLst>
          </p:nvPr>
        </p:nvSpPr>
        <p:spPr>
          <a:xfrm>
            <a:off x="412930" y="1356810"/>
            <a:ext cx="11593904" cy="50159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15"/>
            <p:custDataLst>
              <p:tags r:id="rId6"/>
            </p:custDataLst>
          </p:nvPr>
        </p:nvSpPr>
        <p:spPr/>
        <p:txBody>
          <a:bodyPr/>
          <a:lstStyle/>
          <a:p>
            <a:fld id="{FAADACFB-7C71-4E89-89D2-7BBA40B7BFA9}"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97709801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64964"/>
            <a:ext cx="9143998" cy="1097302"/>
          </a:xfrm>
        </p:spPr>
        <p:txBody>
          <a:bodyPr lIns="146304" tIns="91440" rIns="146304" bIns="91440"/>
          <a:lstStyle>
            <a:lvl1pPr>
              <a:lnSpc>
                <a:spcPts val="6298"/>
              </a:lnSpc>
              <a:defRPr sz="5799"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1"/>
            <a:ext cx="3937000" cy="137160"/>
          </a:xfrm>
          <a:prstGeom prst="rect">
            <a:avLst/>
          </a:prstGeom>
        </p:spPr>
        <p:txBody>
          <a:bodyPr/>
          <a:lstStyle/>
          <a:p>
            <a:endParaRPr lang="en-US" dirty="0"/>
          </a:p>
        </p:txBody>
      </p:sp>
      <p:sp>
        <p:nvSpPr>
          <p:cNvPr id="4" name="Slide Number Placeholder 3"/>
          <p:cNvSpPr>
            <a:spLocks noGrp="1"/>
          </p:cNvSpPr>
          <p:nvPr>
            <p:ph type="sldNum" sz="quarter" idx="11"/>
          </p:nvPr>
        </p:nvSpPr>
        <p:spPr>
          <a:xfrm>
            <a:off x="11595105" y="6565391"/>
            <a:ext cx="566737" cy="137160"/>
          </a:xfrm>
          <a:prstGeom prst="rect">
            <a:avLst/>
          </a:prstGeom>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11662418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3CB21E-5818-49E6-9B7B-AC18312E7195}" type="datetimeFigureOut">
              <a:rPr lang="en-US" smtClean="0"/>
              <a:t>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C8F874-D43D-42BD-B078-29C9671B990A}" type="slidenum">
              <a:rPr lang="en-US" smtClean="0"/>
              <a:t>‹#›</a:t>
            </a:fld>
            <a:endParaRPr lang="en-US"/>
          </a:p>
        </p:txBody>
      </p:sp>
    </p:spTree>
    <p:extLst>
      <p:ext uri="{BB962C8B-B14F-4D97-AF65-F5344CB8AC3E}">
        <p14:creationId xmlns:p14="http://schemas.microsoft.com/office/powerpoint/2010/main" val="422901840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63CB21E-5818-49E6-9B7B-AC18312E7195}" type="datetimeFigureOut">
              <a:rPr lang="en-US" smtClean="0"/>
              <a:t>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C8F874-D43D-42BD-B078-29C9671B990A}" type="slidenum">
              <a:rPr lang="en-US" smtClean="0"/>
              <a:t>‹#›</a:t>
            </a:fld>
            <a:endParaRPr lang="en-US"/>
          </a:p>
        </p:txBody>
      </p:sp>
    </p:spTree>
    <p:extLst>
      <p:ext uri="{BB962C8B-B14F-4D97-AF65-F5344CB8AC3E}">
        <p14:creationId xmlns:p14="http://schemas.microsoft.com/office/powerpoint/2010/main" val="310174529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436475" cy="6994525"/>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5874899"/>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wo Column List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28450" y="1457063"/>
            <a:ext cx="11335629" cy="276482"/>
          </a:xfrm>
        </p:spPr>
        <p:txBody>
          <a:bodyPr anchor="t" anchorCtr="0">
            <a:noAutofit/>
          </a:bodyPr>
          <a:lstStyle>
            <a:lvl1pPr marL="0" indent="0">
              <a:lnSpc>
                <a:spcPct val="90000"/>
              </a:lnSpc>
              <a:spcBef>
                <a:spcPts val="0"/>
              </a:spcBef>
              <a:buNone/>
              <a:defRPr sz="1632" b="1" cap="all" baseline="0"/>
            </a:lvl1pPr>
            <a:lvl2pPr marL="466190" indent="0">
              <a:buNone/>
              <a:defRPr sz="2040" b="1"/>
            </a:lvl2pPr>
            <a:lvl3pPr marL="932380" indent="0">
              <a:buNone/>
              <a:defRPr sz="1836" b="1"/>
            </a:lvl3pPr>
            <a:lvl4pPr marL="1398571" indent="0">
              <a:buNone/>
              <a:defRPr sz="1632" b="1"/>
            </a:lvl4pPr>
            <a:lvl5pPr marL="1864761" indent="0">
              <a:buNone/>
              <a:defRPr sz="1632" b="1"/>
            </a:lvl5pPr>
            <a:lvl6pPr marL="2330951" indent="0">
              <a:buNone/>
              <a:defRPr sz="1632" b="1"/>
            </a:lvl6pPr>
            <a:lvl7pPr marL="2797140" indent="0">
              <a:buNone/>
              <a:defRPr sz="1632" b="1"/>
            </a:lvl7pPr>
            <a:lvl8pPr marL="3263330" indent="0">
              <a:buNone/>
              <a:defRPr sz="1632" b="1"/>
            </a:lvl8pPr>
            <a:lvl9pPr marL="3729520" indent="0">
              <a:buNone/>
              <a:defRPr sz="1632" b="1"/>
            </a:lvl9pPr>
          </a:lstStyle>
          <a:p>
            <a:pPr lvl="0"/>
            <a:r>
              <a:rPr lang="en-US"/>
              <a:t>Click to edit Master text styles</a:t>
            </a:r>
          </a:p>
        </p:txBody>
      </p:sp>
      <p:sp>
        <p:nvSpPr>
          <p:cNvPr id="4" name="Content Placeholder 3"/>
          <p:cNvSpPr>
            <a:spLocks noGrp="1"/>
          </p:cNvSpPr>
          <p:nvPr>
            <p:ph sz="half" idx="2"/>
          </p:nvPr>
        </p:nvSpPr>
        <p:spPr>
          <a:xfrm>
            <a:off x="847484" y="2307741"/>
            <a:ext cx="5035770" cy="1752659"/>
          </a:xfrm>
        </p:spPr>
        <p:txBody>
          <a:bodyPr/>
          <a:lstStyle>
            <a:lvl1pPr marL="287322" indent="-287322">
              <a:defRPr sz="2346"/>
            </a:lvl1pPr>
            <a:lvl2pPr marL="573296" indent="-271135">
              <a:defRPr sz="2040"/>
            </a:lvl2pPr>
            <a:lvl3pPr marL="829593" indent="-248203">
              <a:defRPr sz="1836"/>
            </a:lvl3pPr>
            <a:lvl4pPr marL="1071050" indent="-233365">
              <a:defRPr sz="1734"/>
            </a:lvl4pPr>
            <a:lvl5pPr marL="1304415" indent="-210434">
              <a:defRPr sz="1734"/>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691506" y="2307742"/>
            <a:ext cx="5075003" cy="1752659"/>
          </a:xfrm>
        </p:spPr>
        <p:txBody>
          <a:bodyPr/>
          <a:lstStyle>
            <a:lvl1pPr marL="302160" indent="-302160">
              <a:defRPr sz="2346"/>
            </a:lvl1pPr>
            <a:lvl2pPr marL="581389" indent="-279228">
              <a:defRPr sz="2040"/>
            </a:lvl2pPr>
            <a:lvl3pPr marL="837686" indent="-249552">
              <a:defRPr sz="1836"/>
            </a:lvl3pPr>
            <a:lvl4pPr marL="1071050" indent="-241458">
              <a:defRPr sz="1734"/>
            </a:lvl4pPr>
            <a:lvl5pPr marL="1304415" indent="-225271">
              <a:defRPr sz="1734"/>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8"/>
          <p:cNvSpPr>
            <a:spLocks noGrp="1"/>
          </p:cNvSpPr>
          <p:nvPr>
            <p:ph type="body" sz="quarter" idx="11"/>
          </p:nvPr>
        </p:nvSpPr>
        <p:spPr>
          <a:xfrm>
            <a:off x="613903" y="6199216"/>
            <a:ext cx="5785229" cy="382412"/>
          </a:xfrm>
        </p:spPr>
        <p:txBody>
          <a:bodyPr/>
          <a:lstStyle>
            <a:lvl1pPr marL="0" indent="0">
              <a:buNone/>
              <a:defRPr sz="1428"/>
            </a:lvl1pPr>
          </a:lstStyle>
          <a:p>
            <a:pPr lvl="0"/>
            <a:r>
              <a:rPr lang="en-US"/>
              <a:t>Click to edit Master text styles</a:t>
            </a:r>
          </a:p>
        </p:txBody>
      </p:sp>
    </p:spTree>
    <p:extLst>
      <p:ext uri="{BB962C8B-B14F-4D97-AF65-F5344CB8AC3E}">
        <p14:creationId xmlns:p14="http://schemas.microsoft.com/office/powerpoint/2010/main" val="371953336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03866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981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0551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73424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10754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91362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3408" tIns="89631" rIns="143408" bIns="89631" anchor="t" anchorCtr="0"/>
          <a:lstStyle>
            <a:lvl1pPr>
              <a:defRPr sz="6017"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9143937" cy="1828007"/>
          </a:xfrm>
          <a:noFill/>
        </p:spPr>
        <p:txBody>
          <a:bodyPr lIns="179261" tIns="143408" rIns="179261" bIns="143408">
            <a:noAutofit/>
          </a:bodyPr>
          <a:lstStyle>
            <a:lvl1pPr marL="0" indent="0">
              <a:spcBef>
                <a:spcPts val="0"/>
              </a:spcBef>
              <a:buNone/>
              <a:defRPr sz="357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a:xfrm>
            <a:off x="9075832" y="6399061"/>
            <a:ext cx="2798207" cy="372394"/>
          </a:xfrm>
          <a:prstGeom prst="rect">
            <a:avLst/>
          </a:prstGeom>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6" y="479775"/>
            <a:ext cx="1639084" cy="359162"/>
          </a:xfrm>
          <a:prstGeom prst="rect">
            <a:avLst/>
          </a:prstGeom>
        </p:spPr>
      </p:pic>
    </p:spTree>
    <p:extLst>
      <p:ext uri="{BB962C8B-B14F-4D97-AF65-F5344CB8AC3E}">
        <p14:creationId xmlns:p14="http://schemas.microsoft.com/office/powerpoint/2010/main" val="2015552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351566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dirty="0"/>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61044645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dirty="0"/>
          </a:p>
        </p:txBody>
      </p:sp>
      <p:graphicFrame>
        <p:nvGraphicFramePr>
          <p:cNvPr id="6" name="Table 5"/>
          <p:cNvGraphicFramePr>
            <a:graphicFrameLocks noGrp="1"/>
          </p:cNvGraphicFramePr>
          <p:nvPr userDrawn="1">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959393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0594" y="3139444"/>
            <a:ext cx="3288506" cy="704445"/>
          </a:xfrm>
          <a:prstGeom prst="rect">
            <a:avLst/>
          </a:prstGeom>
        </p:spPr>
      </p:pic>
      <p:sp>
        <p:nvSpPr>
          <p:cNvPr id="4" name="Text Box 3"/>
          <p:cNvSpPr txBox="1">
            <a:spLocks noChangeArrowheads="1"/>
          </p:cNvSpPr>
          <p:nvPr userDrawn="1"/>
        </p:nvSpPr>
        <p:spPr bwMode="blackWhite">
          <a:xfrm>
            <a:off x="273051" y="6079033"/>
            <a:ext cx="10974388" cy="625023"/>
          </a:xfrm>
          <a:prstGeom prst="rect">
            <a:avLst/>
          </a:prstGeom>
        </p:spPr>
        <p:txBody>
          <a:bodyPr vert="horz" wrap="square" lIns="182854" tIns="146283" rIns="182854" bIns="146283" numCol="1" anchor="t" anchorCtr="0" compatLnSpc="1">
            <a:prstTxWarp prst="textNoShape">
              <a:avLst/>
            </a:prstTxWarp>
            <a:spAutoFit/>
          </a:bodyPr>
          <a:lstStyle/>
          <a:p>
            <a:pPr defTabSz="932111" eaLnBrk="0" fontAlgn="base" hangingPunct="0"/>
            <a:r>
              <a:rPr lang="en-US" sz="700" dirty="0">
                <a:solidFill>
                  <a:srgbClr val="FFFFFF"/>
                </a:solidFill>
                <a:cs typeface="Segoe UI" pitchFamily="34" charset="0"/>
              </a:rPr>
              <a:t>© 2015 Microsoft Corporation. All rights reserved. Microsoft, Windows, and other product names are or may be registered trademarks and/or trademarks in the U.S. and/or other countries.</a:t>
            </a:r>
          </a:p>
          <a:p>
            <a:pPr defTabSz="932111" eaLnBrk="0" fontAlgn="base" hangingPunct="0"/>
            <a:r>
              <a:rPr lang="en-US" sz="700" dirty="0">
                <a:solidFill>
                  <a:srgbClr val="FFFFFF"/>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634064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479775"/>
            <a:ext cx="1646238" cy="352649"/>
          </a:xfrm>
          <a:prstGeom prst="rect">
            <a:avLst/>
          </a:prstGeom>
        </p:spPr>
      </p:pic>
      <p:sp>
        <p:nvSpPr>
          <p:cNvPr id="2" name="TextBox 1"/>
          <p:cNvSpPr txBox="1"/>
          <p:nvPr userDrawn="1"/>
        </p:nvSpPr>
        <p:spPr>
          <a:xfrm>
            <a:off x="10469259" y="296863"/>
            <a:ext cx="1692579"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AzureCon</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89199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425"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2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58477649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416447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51034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3468907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419909947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77313020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74306071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66574996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165294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499398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652728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097793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59989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Gree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20730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5335782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85095888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subhead dark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424669517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0377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0158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092731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2156554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4188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844601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4292353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33101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844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1070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2069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494260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19641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5800606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ppendix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41348863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4492903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7510180"/>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6" y="480502"/>
            <a:ext cx="2557752" cy="547906"/>
          </a:xfrm>
          <a:prstGeom prst="rect">
            <a:avLst/>
          </a:prstGeom>
        </p:spPr>
      </p:pic>
    </p:spTree>
    <p:extLst>
      <p:ext uri="{BB962C8B-B14F-4D97-AF65-F5344CB8AC3E}">
        <p14:creationId xmlns:p14="http://schemas.microsoft.com/office/powerpoint/2010/main" val="494500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6" y="480502"/>
            <a:ext cx="2557752" cy="547906"/>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06176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6" name="Rectangle 15"/>
          <p:cNvSpPr/>
          <p:nvPr userDrawn="1"/>
        </p:nvSpPr>
        <p:spPr bwMode="auto">
          <a:xfrm>
            <a:off x="274638" y="2125663"/>
            <a:ext cx="9144000" cy="3657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2123084"/>
            <a:ext cx="9143936" cy="1831379"/>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4462"/>
            <a:ext cx="9143936" cy="1828801"/>
          </a:xfrm>
          <a:noFill/>
        </p:spPr>
        <p:txBody>
          <a:bodyPr lIns="146304" tIns="109728" rIns="146304"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5" y="480502"/>
            <a:ext cx="2557752" cy="547907"/>
          </a:xfrm>
          <a:prstGeom prst="rect">
            <a:avLst/>
          </a:prstGeom>
        </p:spPr>
      </p:pic>
    </p:spTree>
    <p:extLst>
      <p:ext uri="{BB962C8B-B14F-4D97-AF65-F5344CB8AC3E}">
        <p14:creationId xmlns:p14="http://schemas.microsoft.com/office/powerpoint/2010/main" val="728298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sp>
        <p:nvSpPr>
          <p:cNvPr id="8" name="Rectangle 7"/>
          <p:cNvSpPr/>
          <p:nvPr userDrawn="1"/>
        </p:nvSpPr>
        <p:spPr bwMode="auto">
          <a:xfrm>
            <a:off x="274638" y="2125663"/>
            <a:ext cx="9144000" cy="3657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3084"/>
            <a:ext cx="9144000" cy="366335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38" y="3954457"/>
            <a:ext cx="9144000" cy="1828801"/>
          </a:xfrm>
          <a:noFill/>
        </p:spPr>
        <p:txBody>
          <a:bodyPr lIns="146304" tIns="109728" rIns="146304"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409969" y="479775"/>
            <a:ext cx="1552931" cy="332660"/>
          </a:xfrm>
          <a:prstGeom prst="rect">
            <a:avLst/>
          </a:prstGeom>
        </p:spPr>
      </p:pic>
    </p:spTree>
    <p:extLst>
      <p:ext uri="{BB962C8B-B14F-4D97-AF65-F5344CB8AC3E}">
        <p14:creationId xmlns:p14="http://schemas.microsoft.com/office/powerpoint/2010/main" val="3215561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85"/>
          <a:stretch/>
        </p:blipFill>
        <p:spPr>
          <a:xfrm>
            <a:off x="-91054" y="0"/>
            <a:ext cx="12509143" cy="7000996"/>
          </a:xfrm>
          <a:prstGeom prst="rect">
            <a:avLst/>
          </a:prstGeom>
        </p:spPr>
      </p:pic>
      <p:sp>
        <p:nvSpPr>
          <p:cNvPr id="18" name="Rectangle 17"/>
          <p:cNvSpPr/>
          <p:nvPr userDrawn="1"/>
        </p:nvSpPr>
        <p:spPr bwMode="gray">
          <a:xfrm>
            <a:off x="274638" y="2125663"/>
            <a:ext cx="7315200" cy="4206208"/>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580" y="685634"/>
            <a:ext cx="1552931" cy="332660"/>
          </a:xfrm>
          <a:prstGeom prst="rect">
            <a:avLst/>
          </a:prstGeom>
        </p:spPr>
      </p:pic>
    </p:spTree>
    <p:extLst>
      <p:ext uri="{BB962C8B-B14F-4D97-AF65-F5344CB8AC3E}">
        <p14:creationId xmlns:p14="http://schemas.microsoft.com/office/powerpoint/2010/main" val="3066390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flipH="1">
            <a:off x="-1" y="0"/>
            <a:ext cx="12436476" cy="6994525"/>
          </a:xfrm>
          <a:prstGeom prst="rect">
            <a:avLst/>
          </a:prstGeom>
        </p:spPr>
      </p:pic>
      <p:sp>
        <p:nvSpPr>
          <p:cNvPr id="20" name="Rectangle 19"/>
          <p:cNvSpPr/>
          <p:nvPr userDrawn="1"/>
        </p:nvSpPr>
        <p:spPr bwMode="gray">
          <a:xfrm>
            <a:off x="274638" y="2125663"/>
            <a:ext cx="73152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4"/>
            <a:ext cx="7316788" cy="1828800"/>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29527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411875" y="479775"/>
            <a:ext cx="1552931" cy="332660"/>
          </a:xfrm>
          <a:prstGeom prst="rect">
            <a:avLst/>
          </a:prstGeom>
        </p:spPr>
      </p:pic>
    </p:spTree>
    <p:extLst>
      <p:ext uri="{BB962C8B-B14F-4D97-AF65-F5344CB8AC3E}">
        <p14:creationId xmlns:p14="http://schemas.microsoft.com/office/powerpoint/2010/main" val="358155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027" name="Picture 3" descr="D:\Online_ART\Recent Additions\_FY12 Microsoft Brand Photography_NA_only_no-exp\144 ppi RGB jpg\MSC12_Russell_001.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flipH="1">
            <a:off x="-5" y="0"/>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638" y="2125663"/>
            <a:ext cx="64008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4251863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5 for internal audiences">
    <p:spTree>
      <p:nvGrpSpPr>
        <p:cNvPr id="1" name=""/>
        <p:cNvGrpSpPr/>
        <p:nvPr/>
      </p:nvGrpSpPr>
      <p:grpSpPr>
        <a:xfrm>
          <a:off x="0" y="0"/>
          <a:ext cx="0" cy="0"/>
          <a:chOff x="0" y="0"/>
          <a:chExt cx="0" cy="0"/>
        </a:xfrm>
      </p:grpSpPr>
      <p:pic>
        <p:nvPicPr>
          <p:cNvPr id="1027" name="Picture 3" descr="D:\Online_ART\Recent Additions\_FY12 Microsoft Brand Photography_NA_only_no-exp\144 ppi RGB jpg\MSC12_Russell_001.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flipH="1">
            <a:off x="-5" y="0"/>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74638" y="2125663"/>
            <a:ext cx="64008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19"/>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12"/>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29527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58360" y="6182089"/>
            <a:ext cx="1552931" cy="332660"/>
          </a:xfrm>
          <a:prstGeom prst="rect">
            <a:avLst/>
          </a:prstGeom>
        </p:spPr>
      </p:pic>
    </p:spTree>
    <p:extLst>
      <p:ext uri="{BB962C8B-B14F-4D97-AF65-F5344CB8AC3E}">
        <p14:creationId xmlns:p14="http://schemas.microsoft.com/office/powerpoint/2010/main" val="1387680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3076" name="Picture 4" descr="D:\Online_ART\Recent Additions\_FY12 Microsoft Brand Photography_NA_only_no-exp\144 ppi RGB jpg\MSC12_Chris_002.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14" t="1" b="-114"/>
          <a:stretch/>
        </p:blipFill>
        <p:spPr bwMode="auto">
          <a:xfrm flipH="1">
            <a:off x="-1" y="0"/>
            <a:ext cx="12436476"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638" y="2125663"/>
            <a:ext cx="73152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Click to edit Master text</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425208" y="480503"/>
            <a:ext cx="1552931" cy="332660"/>
          </a:xfrm>
          <a:prstGeom prst="rect">
            <a:avLst/>
          </a:prstGeom>
        </p:spPr>
      </p:pic>
    </p:spTree>
    <p:extLst>
      <p:ext uri="{BB962C8B-B14F-4D97-AF65-F5344CB8AC3E}">
        <p14:creationId xmlns:p14="http://schemas.microsoft.com/office/powerpoint/2010/main" val="2702311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6 for internal audiences">
    <p:spTree>
      <p:nvGrpSpPr>
        <p:cNvPr id="1" name=""/>
        <p:cNvGrpSpPr/>
        <p:nvPr/>
      </p:nvGrpSpPr>
      <p:grpSpPr>
        <a:xfrm>
          <a:off x="0" y="0"/>
          <a:ext cx="0" cy="0"/>
          <a:chOff x="0" y="0"/>
          <a:chExt cx="0" cy="0"/>
        </a:xfrm>
      </p:grpSpPr>
      <p:pic>
        <p:nvPicPr>
          <p:cNvPr id="8" name="Picture 4" descr="D:\Online_ART\Recent Additions\_FY12 Microsoft Brand Photography_NA_only_no-exp\144 ppi RGB jpg\MSC12_Chris_002.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14" t="1" b="-114"/>
          <a:stretch/>
        </p:blipFill>
        <p:spPr bwMode="auto">
          <a:xfrm flipH="1">
            <a:off x="-1" y="1"/>
            <a:ext cx="12436476"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638" y="2125663"/>
            <a:ext cx="73152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295275"/>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Click to edit Master text</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5211" y="479775"/>
            <a:ext cx="1552931" cy="332660"/>
          </a:xfrm>
          <a:prstGeom prst="rect">
            <a:avLst/>
          </a:prstGeom>
        </p:spPr>
      </p:pic>
    </p:spTree>
    <p:extLst>
      <p:ext uri="{BB962C8B-B14F-4D97-AF65-F5344CB8AC3E}">
        <p14:creationId xmlns:p14="http://schemas.microsoft.com/office/powerpoint/2010/main" val="4050431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317" y="1"/>
            <a:ext cx="12435840" cy="699265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638" y="2125663"/>
            <a:ext cx="5486400" cy="457200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5487988" cy="27449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4868863"/>
            <a:ext cx="54879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7486831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7 for internal audiences">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317" y="1"/>
            <a:ext cx="12435840" cy="699265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638" y="2125663"/>
            <a:ext cx="5486400" cy="457200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73050" y="2123925"/>
            <a:ext cx="5487988" cy="27449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4868863"/>
            <a:ext cx="54879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5183" y="6182089"/>
            <a:ext cx="1552931" cy="332660"/>
          </a:xfrm>
          <a:prstGeom prst="rect">
            <a:avLst/>
          </a:prstGeom>
        </p:spPr>
      </p:pic>
    </p:spTree>
    <p:extLst>
      <p:ext uri="{BB962C8B-B14F-4D97-AF65-F5344CB8AC3E}">
        <p14:creationId xmlns:p14="http://schemas.microsoft.com/office/powerpoint/2010/main" val="3992220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889" y="3"/>
            <a:ext cx="12434704" cy="6994521"/>
          </a:xfrm>
          <a:prstGeom prst="rect">
            <a:avLst/>
          </a:prstGeom>
        </p:spPr>
      </p:pic>
      <p:sp>
        <p:nvSpPr>
          <p:cNvPr id="18" name="Rectangle 17"/>
          <p:cNvSpPr/>
          <p:nvPr userDrawn="1"/>
        </p:nvSpPr>
        <p:spPr bwMode="gray">
          <a:xfrm>
            <a:off x="274638" y="2125663"/>
            <a:ext cx="7315200" cy="27432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7316788" cy="2743200"/>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868862"/>
            <a:ext cx="5487988"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479067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8 for internal audience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889" y="3"/>
            <a:ext cx="12434704" cy="6994521"/>
          </a:xfrm>
          <a:prstGeom prst="rect">
            <a:avLst/>
          </a:prstGeom>
        </p:spPr>
      </p:pic>
      <p:sp>
        <p:nvSpPr>
          <p:cNvPr id="19" name="Rectangle 18"/>
          <p:cNvSpPr/>
          <p:nvPr userDrawn="1"/>
        </p:nvSpPr>
        <p:spPr bwMode="gray">
          <a:xfrm>
            <a:off x="274638" y="2125663"/>
            <a:ext cx="7315200" cy="27432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D:\Documents\Projects\2012 Projects\_Template-Templates\MS Visual ID\Artwork\MSFT_cornerstone_tiles\CornerStoneTile-Blank\screen\CS_Tile_Red185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296862"/>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73050" y="2125662"/>
            <a:ext cx="7316788" cy="274319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864608"/>
            <a:ext cx="5487988"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5208" y="480503"/>
            <a:ext cx="1552931" cy="332660"/>
          </a:xfrm>
          <a:prstGeom prst="rect">
            <a:avLst/>
          </a:prstGeom>
        </p:spPr>
      </p:pic>
    </p:spTree>
    <p:extLst>
      <p:ext uri="{BB962C8B-B14F-4D97-AF65-F5344CB8AC3E}">
        <p14:creationId xmlns:p14="http://schemas.microsoft.com/office/powerpoint/2010/main" val="2026652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9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457198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27432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39" y="4867275"/>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2552890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 Type="http://schemas.openxmlformats.org/officeDocument/2006/relationships/slideLayout" Target="../slideLayouts/slideLayout205.xml"/><Relationship Id="rId21" Type="http://schemas.openxmlformats.org/officeDocument/2006/relationships/slideLayout" Target="../slideLayouts/slideLayout223.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29" Type="http://schemas.openxmlformats.org/officeDocument/2006/relationships/image" Target="../media/image1.png"/><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theme" Target="../theme/theme10.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30.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233.xml"/><Relationship Id="rId2" Type="http://schemas.openxmlformats.org/officeDocument/2006/relationships/slideLayout" Target="../slideLayouts/slideLayout232.xml"/><Relationship Id="rId1" Type="http://schemas.openxmlformats.org/officeDocument/2006/relationships/slideLayout" Target="../slideLayouts/slideLayout231.xml"/><Relationship Id="rId5" Type="http://schemas.openxmlformats.org/officeDocument/2006/relationships/image" Target="../media/image1.png"/><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34.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theme" Target="../theme/theme14.xml"/><Relationship Id="rId1" Type="http://schemas.openxmlformats.org/officeDocument/2006/relationships/slideLayout" Target="../slideLayouts/slideLayout235.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236.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239.xml"/><Relationship Id="rId2" Type="http://schemas.openxmlformats.org/officeDocument/2006/relationships/slideLayout" Target="../slideLayouts/slideLayout238.xml"/><Relationship Id="rId1" Type="http://schemas.openxmlformats.org/officeDocument/2006/relationships/slideLayout" Target="../slideLayouts/slideLayout237.xml"/><Relationship Id="rId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242.xml"/><Relationship Id="rId2" Type="http://schemas.openxmlformats.org/officeDocument/2006/relationships/slideLayout" Target="../slideLayouts/slideLayout241.xml"/><Relationship Id="rId1" Type="http://schemas.openxmlformats.org/officeDocument/2006/relationships/slideLayout" Target="../slideLayouts/slideLayout240.xml"/><Relationship Id="rId5" Type="http://schemas.openxmlformats.org/officeDocument/2006/relationships/theme" Target="../theme/theme17.xml"/><Relationship Id="rId4" Type="http://schemas.openxmlformats.org/officeDocument/2006/relationships/slideLayout" Target="../slideLayouts/slideLayout243.xml"/></Relationships>
</file>

<file path=ppt/slideMasters/_rels/slideMaster18.xml.rels><?xml version="1.0" encoding="UTF-8" standalone="yes"?>
<Relationships xmlns="http://schemas.openxmlformats.org/package/2006/relationships"><Relationship Id="rId8" Type="http://schemas.openxmlformats.org/officeDocument/2006/relationships/theme" Target="../theme/theme18.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2" Type="http://schemas.openxmlformats.org/officeDocument/2006/relationships/slideLayout" Target="../slideLayouts/slideLayout245.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5" Type="http://schemas.openxmlformats.org/officeDocument/2006/relationships/slideLayout" Target="../slideLayouts/slideLayout248.xml"/><Relationship Id="rId4" Type="http://schemas.openxmlformats.org/officeDocument/2006/relationships/slideLayout" Target="../slideLayouts/slideLayout24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image" Target="../media/image1.png"/><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image" Target="../media/image1.pn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theme" Target="../theme/theme3.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46" Type="http://schemas.openxmlformats.org/officeDocument/2006/relationships/theme" Target="../theme/theme4.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45" Type="http://schemas.openxmlformats.org/officeDocument/2006/relationships/slideLayout" Target="../slideLayouts/slideLayout129.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4" Type="http://schemas.openxmlformats.org/officeDocument/2006/relationships/slideLayout" Target="../slideLayouts/slideLayout128.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slideLayout" Target="../slideLayouts/slideLayout12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31.xml"/><Relationship Id="rId1" Type="http://schemas.openxmlformats.org/officeDocument/2006/relationships/slideLayout" Target="../slideLayouts/slideLayout13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theme" Target="../theme/theme7.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theme" Target="../theme/theme8.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9.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theme" Target="../theme/theme9.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0" Type="http://schemas.openxmlformats.org/officeDocument/2006/relationships/slideLayout" Target="../slideLayouts/slideLayout201.xml"/><Relationship Id="rId4" Type="http://schemas.openxmlformats.org/officeDocument/2006/relationships/slideLayout" Target="../slideLayouts/slideLayout195.xml"/><Relationship Id="rId9"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361" r:id="rId24"/>
    <p:sldLayoutId id="2147484363" r:id="rId25"/>
    <p:sldLayoutId id="2147484366" r:id="rId26"/>
    <p:sldLayoutId id="2147484368" r:id="rId27"/>
    <p:sldLayoutId id="2147484372"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07988945"/>
      </p:ext>
    </p:extLst>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23" r:id="rId7"/>
    <p:sldLayoutId id="2147484524" r:id="rId8"/>
    <p:sldLayoutId id="2147484525" r:id="rId9"/>
    <p:sldLayoutId id="2147484526" r:id="rId10"/>
    <p:sldLayoutId id="2147484527" r:id="rId11"/>
    <p:sldLayoutId id="2147484528" r:id="rId12"/>
    <p:sldLayoutId id="2147484529" r:id="rId13"/>
    <p:sldLayoutId id="2147484530" r:id="rId14"/>
    <p:sldLayoutId id="2147484531" r:id="rId15"/>
    <p:sldLayoutId id="2147484532" r:id="rId16"/>
    <p:sldLayoutId id="2147484533" r:id="rId17"/>
    <p:sldLayoutId id="2147484534" r:id="rId18"/>
    <p:sldLayoutId id="2147484535" r:id="rId19"/>
    <p:sldLayoutId id="2147484536" r:id="rId20"/>
    <p:sldLayoutId id="2147484537" r:id="rId21"/>
    <p:sldLayoutId id="2147484538" r:id="rId22"/>
    <p:sldLayoutId id="2147484539" r:id="rId23"/>
    <p:sldLayoutId id="2147484540" r:id="rId24"/>
    <p:sldLayoutId id="2147484541" r:id="rId25"/>
    <p:sldLayoutId id="2147484542" r:id="rId26"/>
    <p:sldLayoutId id="2147484543" r:id="rId2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1987" y="366864"/>
            <a:ext cx="11192503" cy="88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2747114967"/>
      </p:ext>
    </p:extLst>
  </p:cSld>
  <p:clrMap bg1="dk1" tx1="lt1" bg2="dk2" tx2="lt2" accent1="accent1" accent2="accent2" accent3="accent3" accent4="accent4" accent5="accent5" accent6="accent6" hlink="hlink" folHlink="folHlink"/>
  <p:sldLayoutIdLst>
    <p:sldLayoutId id="2147484545" r:id="rId1"/>
  </p:sldLayoutIdLst>
  <p:txStyles>
    <p:titleStyle>
      <a:lvl1pPr algn="l" defTabSz="466209" rtl="0" eaLnBrk="1" fontAlgn="base" hangingPunct="1">
        <a:lnSpc>
          <a:spcPct val="80000"/>
        </a:lnSpc>
        <a:spcBef>
          <a:spcPct val="0"/>
        </a:spcBef>
        <a:spcAft>
          <a:spcPct val="0"/>
        </a:spcAft>
        <a:defRPr sz="5506" kern="1200">
          <a:solidFill>
            <a:srgbClr val="0070C0"/>
          </a:solidFill>
          <a:latin typeface="Segoe UI Light"/>
          <a:ea typeface="ＭＳ Ｐゴシック" charset="0"/>
          <a:cs typeface="Segoe UI Light"/>
        </a:defRPr>
      </a:lvl1pPr>
      <a:lvl2pPr algn="l" defTabSz="466209"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2pPr>
      <a:lvl3pPr algn="l" defTabSz="466209"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3pPr>
      <a:lvl4pPr algn="l" defTabSz="466209"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4pPr>
      <a:lvl5pPr algn="l" defTabSz="466209"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5pPr>
      <a:lvl6pPr marL="466209" algn="l" defTabSz="466209" rtl="0" eaLnBrk="1" fontAlgn="base" hangingPunct="1">
        <a:spcBef>
          <a:spcPct val="0"/>
        </a:spcBef>
        <a:spcAft>
          <a:spcPct val="0"/>
        </a:spcAft>
        <a:defRPr sz="4488">
          <a:solidFill>
            <a:schemeClr val="accent1"/>
          </a:solidFill>
          <a:latin typeface="Segoe UI Light" charset="0"/>
          <a:ea typeface="ＭＳ Ｐゴシック" charset="0"/>
        </a:defRPr>
      </a:lvl6pPr>
      <a:lvl7pPr marL="932418" algn="l" defTabSz="466209" rtl="0" eaLnBrk="1" fontAlgn="base" hangingPunct="1">
        <a:spcBef>
          <a:spcPct val="0"/>
        </a:spcBef>
        <a:spcAft>
          <a:spcPct val="0"/>
        </a:spcAft>
        <a:defRPr sz="4488">
          <a:solidFill>
            <a:schemeClr val="accent1"/>
          </a:solidFill>
          <a:latin typeface="Segoe UI Light" charset="0"/>
          <a:ea typeface="ＭＳ Ｐゴシック" charset="0"/>
        </a:defRPr>
      </a:lvl7pPr>
      <a:lvl8pPr marL="1398627" algn="l" defTabSz="466209" rtl="0" eaLnBrk="1" fontAlgn="base" hangingPunct="1">
        <a:spcBef>
          <a:spcPct val="0"/>
        </a:spcBef>
        <a:spcAft>
          <a:spcPct val="0"/>
        </a:spcAft>
        <a:defRPr sz="4488">
          <a:solidFill>
            <a:schemeClr val="accent1"/>
          </a:solidFill>
          <a:latin typeface="Segoe UI Light" charset="0"/>
          <a:ea typeface="ＭＳ Ｐゴシック" charset="0"/>
        </a:defRPr>
      </a:lvl8pPr>
      <a:lvl9pPr marL="1864835" algn="l" defTabSz="466209" rtl="0" eaLnBrk="1" fontAlgn="base" hangingPunct="1">
        <a:spcBef>
          <a:spcPct val="0"/>
        </a:spcBef>
        <a:spcAft>
          <a:spcPct val="0"/>
        </a:spcAft>
        <a:defRPr sz="4488">
          <a:solidFill>
            <a:schemeClr val="accent1"/>
          </a:solidFill>
          <a:latin typeface="Segoe UI Light" charset="0"/>
          <a:ea typeface="ＭＳ Ｐゴシック" charset="0"/>
        </a:defRPr>
      </a:lvl9pPr>
    </p:titleStyle>
    <p:bodyStyle>
      <a:lvl1pPr marL="349656" indent="-349656" algn="l" defTabSz="932380" rtl="0" eaLnBrk="1" fontAlgn="base" latinLnBrk="0" hangingPunct="1">
        <a:lnSpc>
          <a:spcPct val="90000"/>
        </a:lnSpc>
        <a:spcBef>
          <a:spcPct val="20000"/>
        </a:spcBef>
        <a:spcAft>
          <a:spcPts val="408"/>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57590" indent="-291380" algn="l" defTabSz="932380" rtl="0" eaLnBrk="1" fontAlgn="base" latinLnBrk="0" hangingPunct="1">
        <a:lnSpc>
          <a:spcPct val="90000"/>
        </a:lnSpc>
        <a:spcBef>
          <a:spcPct val="20000"/>
        </a:spcBef>
        <a:spcAft>
          <a:spcPts val="408"/>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65522" indent="-233104" algn="l" defTabSz="932380" rtl="0" eaLnBrk="1" fontAlgn="base" latinLnBrk="0" hangingPunct="1">
        <a:lnSpc>
          <a:spcPct val="90000"/>
        </a:lnSpc>
        <a:spcBef>
          <a:spcPct val="20000"/>
        </a:spcBef>
        <a:spcAft>
          <a:spcPts val="306"/>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31731" indent="-233104" algn="l" defTabSz="932380" rtl="0" eaLnBrk="1" fontAlgn="base" latinLnBrk="0" hangingPunct="1">
        <a:lnSpc>
          <a:spcPct val="90000"/>
        </a:lnSpc>
        <a:spcBef>
          <a:spcPct val="20000"/>
        </a:spcBef>
        <a:spcAft>
          <a:spcPct val="0"/>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97939" indent="-233104" algn="l" defTabSz="932380" rtl="0" eaLnBrk="1" fontAlgn="base" latinLnBrk="0" hangingPunct="1">
        <a:lnSpc>
          <a:spcPct val="90000"/>
        </a:lnSpc>
        <a:spcBef>
          <a:spcPct val="20000"/>
        </a:spcBef>
        <a:spcAft>
          <a:spcPct val="0"/>
        </a:spcAft>
        <a:buSzPct val="90000"/>
        <a:buFont typeface="Arial" charset="0"/>
        <a:buChar char="•"/>
        <a:defRPr lang="en-US" sz="3264"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64149" indent="-233104" algn="l" defTabSz="466209" rtl="0" eaLnBrk="1" latinLnBrk="0" hangingPunct="1">
        <a:spcBef>
          <a:spcPct val="20000"/>
        </a:spcBef>
        <a:buFont typeface="Arial"/>
        <a:buChar char="•"/>
        <a:defRPr sz="2040" kern="1200">
          <a:solidFill>
            <a:schemeClr val="tx1"/>
          </a:solidFill>
          <a:latin typeface="+mn-lt"/>
          <a:ea typeface="+mn-ea"/>
          <a:cs typeface="+mn-cs"/>
        </a:defRPr>
      </a:lvl6pPr>
      <a:lvl7pPr marL="3030357" indent="-233104" algn="l" defTabSz="466209" rtl="0" eaLnBrk="1" latinLnBrk="0" hangingPunct="1">
        <a:spcBef>
          <a:spcPct val="20000"/>
        </a:spcBef>
        <a:buFont typeface="Arial"/>
        <a:buChar char="•"/>
        <a:defRPr sz="2040" kern="1200">
          <a:solidFill>
            <a:schemeClr val="tx1"/>
          </a:solidFill>
          <a:latin typeface="+mn-lt"/>
          <a:ea typeface="+mn-ea"/>
          <a:cs typeface="+mn-cs"/>
        </a:defRPr>
      </a:lvl7pPr>
      <a:lvl8pPr marL="3496565" indent="-233104" algn="l" defTabSz="466209" rtl="0" eaLnBrk="1" latinLnBrk="0" hangingPunct="1">
        <a:spcBef>
          <a:spcPct val="20000"/>
        </a:spcBef>
        <a:buFont typeface="Arial"/>
        <a:buChar char="•"/>
        <a:defRPr sz="2040" kern="1200">
          <a:solidFill>
            <a:schemeClr val="tx1"/>
          </a:solidFill>
          <a:latin typeface="+mn-lt"/>
          <a:ea typeface="+mn-ea"/>
          <a:cs typeface="+mn-cs"/>
        </a:defRPr>
      </a:lvl8pPr>
      <a:lvl9pPr marL="3962774" indent="-233104" algn="l" defTabSz="466209" rtl="0" eaLnBrk="1" latinLnBrk="0" hangingPunct="1">
        <a:spcBef>
          <a:spcPct val="20000"/>
        </a:spcBef>
        <a:buFont typeface="Arial"/>
        <a:buChar char="•"/>
        <a:defRPr sz="2040" kern="1200">
          <a:solidFill>
            <a:schemeClr val="tx1"/>
          </a:solidFill>
          <a:latin typeface="+mn-lt"/>
          <a:ea typeface="+mn-ea"/>
          <a:cs typeface="+mn-cs"/>
        </a:defRPr>
      </a:lvl9pPr>
    </p:bodyStyle>
    <p:otherStyle>
      <a:defPPr>
        <a:defRPr lang="en-US"/>
      </a:defPPr>
      <a:lvl1pPr marL="0" algn="l" defTabSz="466209" rtl="0" eaLnBrk="1" latinLnBrk="0" hangingPunct="1">
        <a:defRPr sz="1836" kern="1200">
          <a:solidFill>
            <a:schemeClr val="tx1"/>
          </a:solidFill>
          <a:latin typeface="+mn-lt"/>
          <a:ea typeface="+mn-ea"/>
          <a:cs typeface="+mn-cs"/>
        </a:defRPr>
      </a:lvl1pPr>
      <a:lvl2pPr marL="466209" algn="l" defTabSz="466209" rtl="0" eaLnBrk="1" latinLnBrk="0" hangingPunct="1">
        <a:defRPr sz="1836" kern="1200">
          <a:solidFill>
            <a:schemeClr val="tx1"/>
          </a:solidFill>
          <a:latin typeface="+mn-lt"/>
          <a:ea typeface="+mn-ea"/>
          <a:cs typeface="+mn-cs"/>
        </a:defRPr>
      </a:lvl2pPr>
      <a:lvl3pPr marL="932418" algn="l" defTabSz="466209" rtl="0" eaLnBrk="1" latinLnBrk="0" hangingPunct="1">
        <a:defRPr sz="1836" kern="1200">
          <a:solidFill>
            <a:schemeClr val="tx1"/>
          </a:solidFill>
          <a:latin typeface="+mn-lt"/>
          <a:ea typeface="+mn-ea"/>
          <a:cs typeface="+mn-cs"/>
        </a:defRPr>
      </a:lvl3pPr>
      <a:lvl4pPr marL="1398627" algn="l" defTabSz="466209" rtl="0" eaLnBrk="1" latinLnBrk="0" hangingPunct="1">
        <a:defRPr sz="1836" kern="1200">
          <a:solidFill>
            <a:schemeClr val="tx1"/>
          </a:solidFill>
          <a:latin typeface="+mn-lt"/>
          <a:ea typeface="+mn-ea"/>
          <a:cs typeface="+mn-cs"/>
        </a:defRPr>
      </a:lvl4pPr>
      <a:lvl5pPr marL="1864835" algn="l" defTabSz="466209" rtl="0" eaLnBrk="1" latinLnBrk="0" hangingPunct="1">
        <a:defRPr sz="1836" kern="1200">
          <a:solidFill>
            <a:schemeClr val="tx1"/>
          </a:solidFill>
          <a:latin typeface="+mn-lt"/>
          <a:ea typeface="+mn-ea"/>
          <a:cs typeface="+mn-cs"/>
        </a:defRPr>
      </a:lvl5pPr>
      <a:lvl6pPr marL="2331044" algn="l" defTabSz="466209" rtl="0" eaLnBrk="1" latinLnBrk="0" hangingPunct="1">
        <a:defRPr sz="1836" kern="1200">
          <a:solidFill>
            <a:schemeClr val="tx1"/>
          </a:solidFill>
          <a:latin typeface="+mn-lt"/>
          <a:ea typeface="+mn-ea"/>
          <a:cs typeface="+mn-cs"/>
        </a:defRPr>
      </a:lvl6pPr>
      <a:lvl7pPr marL="2797253" algn="l" defTabSz="466209" rtl="0" eaLnBrk="1" latinLnBrk="0" hangingPunct="1">
        <a:defRPr sz="1836" kern="1200">
          <a:solidFill>
            <a:schemeClr val="tx1"/>
          </a:solidFill>
          <a:latin typeface="+mn-lt"/>
          <a:ea typeface="+mn-ea"/>
          <a:cs typeface="+mn-cs"/>
        </a:defRPr>
      </a:lvl7pPr>
      <a:lvl8pPr marL="3263461" algn="l" defTabSz="466209" rtl="0" eaLnBrk="1" latinLnBrk="0" hangingPunct="1">
        <a:defRPr sz="1836" kern="1200">
          <a:solidFill>
            <a:schemeClr val="tx1"/>
          </a:solidFill>
          <a:latin typeface="+mn-lt"/>
          <a:ea typeface="+mn-ea"/>
          <a:cs typeface="+mn-cs"/>
        </a:defRPr>
      </a:lvl8pPr>
      <a:lvl9pPr marL="3729669" algn="l" defTabSz="466209"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88273509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4010302465"/>
      </p:ext>
    </p:extLst>
  </p:cSld>
  <p:clrMap bg1="lt1" tx1="dk1" bg2="lt2" tx2="dk2" accent1="accent1" accent2="accent2" accent3="accent3" accent4="accent4" accent5="accent5" accent6="accent6" hlink="hlink" folHlink="folHlink"/>
  <p:sldLayoutIdLst>
    <p:sldLayoutId id="2147484551" r:id="rId1"/>
  </p:sldLayoutIdLst>
  <p:transition spd="slow">
    <p:cover/>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68217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417877594"/>
      </p:ext>
    </p:extLst>
  </p:cSld>
  <p:clrMap bg1="dk1" tx1="lt1" bg2="dk2" tx2="lt2" accent1="accent1" accent2="accent2" accent3="accent3" accent4="accent4" accent5="accent5" accent6="accent6" hlink="hlink" folHlink="folHlink"/>
  <p:sldLayoutIdLst>
    <p:sldLayoutId id="2147484553" r:id="rId1"/>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3D274CAA-188D-44E1-AFA1-7C1ADA7271AF}" type="datetimeFigureOut">
              <a:rPr lang="en-US" smtClean="0"/>
              <a:t>2/1/2017</a:t>
            </a:fld>
            <a:endParaRPr lang="en-US"/>
          </a:p>
        </p:txBody>
      </p:sp>
      <p:sp>
        <p:nvSpPr>
          <p:cNvPr id="5" name="Footer Placeholder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19D2EC6A-FB5B-4612-8539-1439433A912D}" type="slidenum">
              <a:rPr lang="en-US" smtClean="0"/>
              <a:t>‹#›</a:t>
            </a:fld>
            <a:endParaRPr lang="en-US"/>
          </a:p>
        </p:txBody>
      </p:sp>
    </p:spTree>
    <p:extLst>
      <p:ext uri="{BB962C8B-B14F-4D97-AF65-F5344CB8AC3E}">
        <p14:creationId xmlns:p14="http://schemas.microsoft.com/office/powerpoint/2010/main" val="30570074"/>
      </p:ext>
    </p:extLst>
  </p:cSld>
  <p:clrMap bg1="lt1" tx1="dk1" bg2="lt2" tx2="dk2" accent1="accent1" accent2="accent2" accent3="accent3" accent4="accent4" accent5="accent5" accent6="accent6" hlink="hlink" folHlink="folHlink"/>
  <p:sldLayoutIdLst>
    <p:sldLayoutId id="2147484555" r:id="rId1"/>
  </p:sldLayoutIdLst>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9C2AF2C7-BD4B-4F8B-966B-4B78054FE471}" type="datetimeFigureOut">
              <a:rPr lang="en-US" smtClean="0"/>
              <a:t>2/1/2017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6E3627C8-6721-4DB8-9665-17A8A5A65C14}" type="slidenum">
              <a:rPr lang="en-US" smtClean="0"/>
              <a:t>‹#›</a:t>
            </a:fld>
            <a:endParaRPr lang="en-US"/>
          </a:p>
        </p:txBody>
      </p:sp>
    </p:spTree>
    <p:extLst>
      <p:ext uri="{BB962C8B-B14F-4D97-AF65-F5344CB8AC3E}">
        <p14:creationId xmlns:p14="http://schemas.microsoft.com/office/powerpoint/2010/main" val="799852049"/>
      </p:ext>
    </p:extLst>
  </p:cSld>
  <p:clrMap bg1="lt1" tx1="dk1" bg2="lt2" tx2="dk2" accent1="accent1" accent2="accent2" accent3="accent3" accent4="accent4" accent5="accent5" accent6="accent6" hlink="hlink" folHlink="folHlink"/>
  <p:sldLayoutIdLst>
    <p:sldLayoutId id="2147484557" r:id="rId1"/>
    <p:sldLayoutId id="2147484558" r:id="rId2"/>
    <p:sldLayoutId id="2147484559" r:id="rId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063CB21E-5818-49E6-9B7B-AC18312E7195}" type="datetimeFigureOut">
              <a:rPr lang="en-US" smtClean="0"/>
              <a:t>2/1/2017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85C8F874-D43D-42BD-B078-29C9671B990A}" type="slidenum">
              <a:rPr lang="en-US" smtClean="0"/>
              <a:t>‹#›</a:t>
            </a:fld>
            <a:endParaRPr lang="en-US"/>
          </a:p>
        </p:txBody>
      </p:sp>
    </p:spTree>
    <p:extLst>
      <p:ext uri="{BB962C8B-B14F-4D97-AF65-F5344CB8AC3E}">
        <p14:creationId xmlns:p14="http://schemas.microsoft.com/office/powerpoint/2010/main" val="218744093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5"/>
            <a:ext cx="955641" cy="5775363"/>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29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89154313"/>
      </p:ext>
    </p:extLst>
  </p:cSld>
  <p:clrMap bg1="lt1" tx1="dk1" bg2="lt2" tx2="dk2" accent1="accent1" accent2="accent2" accent3="accent3" accent4="accent4" accent5="accent5" accent6="accent6" hlink="hlink" folHlink="folHlink"/>
  <p:sldLayoutIdLst>
    <p:sldLayoutId id="2147484566" r:id="rId1"/>
    <p:sldLayoutId id="2147484567" r:id="rId2"/>
    <p:sldLayoutId id="2147484568" r:id="rId3"/>
    <p:sldLayoutId id="2147484569" r:id="rId4"/>
    <p:sldLayoutId id="2147484570" r:id="rId5"/>
    <p:sldLayoutId id="2147484571" r:id="rId6"/>
    <p:sldLayoutId id="2147484572" r:id="rId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230611901"/>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 id="2147484294" r:id="rId27"/>
    <p:sldLayoutId id="2147484295" r:id="rId28"/>
    <p:sldLayoutId id="2147484296" r:id="rId29"/>
    <p:sldLayoutId id="2147484297" r:id="rId30"/>
    <p:sldLayoutId id="2147484298" r:id="rId31"/>
    <p:sldLayoutId id="2147484299" r:id="rId32"/>
    <p:sldLayoutId id="2147484300" r:id="rId33"/>
    <p:sldLayoutId id="2147484301" r:id="rId34"/>
    <p:sldLayoutId id="2147484302" r:id="rId3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8394157"/>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5" r:id="rId18"/>
    <p:sldLayoutId id="2147484406" r:id="rId19"/>
    <p:sldLayoutId id="2147484407" r:id="rId20"/>
    <p:sldLayoutId id="2147484408" r:id="rId21"/>
    <p:sldLayoutId id="2147484409" r:id="rId22"/>
    <p:sldLayoutId id="2147484410" r:id="rId23"/>
    <p:sldLayoutId id="2147484411" r:id="rId24"/>
    <p:sldLayoutId id="2147484412" r:id="rId25"/>
    <p:sldLayoutId id="2147484413" r:id="rId26"/>
    <p:sldLayoutId id="2147484414" r:id="rId27"/>
    <p:sldLayoutId id="2147484415" r:id="rId28"/>
    <p:sldLayoutId id="2147484416" r:id="rId29"/>
    <p:sldLayoutId id="2147484417" r:id="rId30"/>
    <p:sldLayoutId id="2147484418" r:id="rId31"/>
    <p:sldLayoutId id="2147484419" r:id="rId32"/>
    <p:sldLayoutId id="2147484420" r:id="rId33"/>
    <p:sldLayoutId id="2147484421" r:id="rId34"/>
    <p:sldLayoutId id="2147484422" r:id="rId35"/>
    <p:sldLayoutId id="2147484423" r:id="rId36"/>
    <p:sldLayoutId id="2147484424" r:id="rId37"/>
    <p:sldLayoutId id="2147484425" r:id="rId38"/>
    <p:sldLayoutId id="2147484426" r:id="rId39"/>
    <p:sldLayoutId id="2147484427" r:id="rId40"/>
    <p:sldLayoutId id="2147484428" r:id="rId41"/>
    <p:sldLayoutId id="2147484429" r:id="rId42"/>
    <p:sldLayoutId id="2147484430" r:id="rId43"/>
    <p:sldLayoutId id="2147484431" r:id="rId44"/>
    <p:sldLayoutId id="2147484432" r:id="rId4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 name="Group 9"/>
          <p:cNvGrpSpPr/>
          <p:nvPr userDrawn="1"/>
        </p:nvGrpSpPr>
        <p:grpSpPr>
          <a:xfrm>
            <a:off x="0" y="6652449"/>
            <a:ext cx="12436475" cy="361047"/>
            <a:chOff x="2577137" y="4571778"/>
            <a:chExt cx="9101124" cy="1390560"/>
          </a:xfrm>
        </p:grpSpPr>
        <p:sp>
          <p:nvSpPr>
            <p:cNvPr id="11" name="TextBox 4"/>
            <p:cNvSpPr txBox="1"/>
            <p:nvPr/>
          </p:nvSpPr>
          <p:spPr>
            <a:xfrm>
              <a:off x="2577137" y="4571778"/>
              <a:ext cx="3416327" cy="1390458"/>
            </a:xfrm>
            <a:prstGeom prst="rect">
              <a:avLst/>
            </a:prstGeom>
            <a:solidFill>
              <a:schemeClr val="accent2"/>
            </a:solidFill>
          </p:spPr>
          <p:txBody>
            <a:bodyPr wrap="square" lIns="457200" tIns="137160" rIns="365760" rtlCol="0">
              <a:noAutofit/>
            </a:bodyPr>
            <a:lstStyle/>
            <a:p>
              <a:pPr>
                <a:lnSpc>
                  <a:spcPts val="3060"/>
                </a:lnSpc>
              </a:pPr>
              <a:r>
                <a:rPr lang="en-US" sz="2856" dirty="0">
                  <a:solidFill>
                    <a:srgbClr val="FFFFFF"/>
                  </a:solidFill>
                  <a:latin typeface="Segoe UI Light"/>
                </a:rPr>
                <a:t> </a:t>
              </a:r>
            </a:p>
          </p:txBody>
        </p:sp>
        <p:sp>
          <p:nvSpPr>
            <p:cNvPr id="12" name="TextBox 5"/>
            <p:cNvSpPr txBox="1"/>
            <p:nvPr/>
          </p:nvSpPr>
          <p:spPr>
            <a:xfrm>
              <a:off x="4727278" y="4572002"/>
              <a:ext cx="3351966" cy="1390014"/>
            </a:xfrm>
            <a:prstGeom prst="rect">
              <a:avLst/>
            </a:prstGeom>
            <a:solidFill>
              <a:schemeClr val="accent2">
                <a:lumMod val="75000"/>
              </a:schemeClr>
            </a:solidFill>
          </p:spPr>
          <p:txBody>
            <a:bodyPr wrap="square" lIns="457200" tIns="137160" rIns="365760" rtlCol="0">
              <a:noAutofit/>
            </a:bodyPr>
            <a:lstStyle/>
            <a:p>
              <a:pPr defTabSz="932137">
                <a:lnSpc>
                  <a:spcPts val="3000"/>
                </a:lnSpc>
                <a:defRPr/>
              </a:pPr>
              <a:endParaRPr lang="en-US" sz="2856" kern="0" dirty="0">
                <a:solidFill>
                  <a:srgbClr val="FFFFFF"/>
                </a:solidFill>
                <a:latin typeface="Segoe UI Light"/>
              </a:endParaRPr>
            </a:p>
          </p:txBody>
        </p:sp>
        <p:sp>
          <p:nvSpPr>
            <p:cNvPr id="13" name="TextBox 6"/>
            <p:cNvSpPr txBox="1"/>
            <p:nvPr/>
          </p:nvSpPr>
          <p:spPr>
            <a:xfrm>
              <a:off x="8041939" y="4572324"/>
              <a:ext cx="3636322" cy="1390014"/>
            </a:xfrm>
            <a:prstGeom prst="rect">
              <a:avLst/>
            </a:prstGeom>
            <a:solidFill>
              <a:schemeClr val="accent2">
                <a:lumMod val="50000"/>
              </a:schemeClr>
            </a:solidFill>
          </p:spPr>
          <p:txBody>
            <a:bodyPr wrap="square" lIns="457200" tIns="137160" rIns="640080" rtlCol="0">
              <a:noAutofit/>
            </a:bodyPr>
            <a:lstStyle/>
            <a:p>
              <a:pPr defTabSz="932137">
                <a:lnSpc>
                  <a:spcPts val="3000"/>
                </a:lnSpc>
                <a:defRPr/>
              </a:pPr>
              <a:endParaRPr lang="en-US" sz="2856" kern="0" dirty="0">
                <a:solidFill>
                  <a:srgbClr val="FFFFFF"/>
                </a:solidFill>
                <a:latin typeface="Segoe UI Light"/>
              </a:endParaRPr>
            </a:p>
          </p:txBody>
        </p:sp>
      </p:grpSp>
      <p:sp>
        <p:nvSpPr>
          <p:cNvPr id="2" name="Title Placeholder 1"/>
          <p:cNvSpPr>
            <a:spLocks noGrp="1"/>
          </p:cNvSpPr>
          <p:nvPr>
            <p:ph type="title"/>
          </p:nvPr>
        </p:nvSpPr>
        <p:spPr>
          <a:xfrm>
            <a:off x="274639" y="295276"/>
            <a:ext cx="11889564" cy="91757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7" cy="2092881"/>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5753678"/>
      </p:ext>
    </p:extLst>
  </p:cSld>
  <p:clrMap bg1="lt1" tx1="dk1" bg2="lt2" tx2="dk2" accent1="accent1" accent2="accent2" accent3="accent3" accent4="accent4" accent5="accent5" accent6="accent6" hlink="hlink" folHlink="folHlink"/>
  <p:sldLayoutIdLst>
    <p:sldLayoutId id="2147484434" r:id="rId1"/>
    <p:sldLayoutId id="2147484435" r:id="rId2"/>
  </p:sldLayoutIdLst>
  <p:transition>
    <p:fade/>
  </p:transition>
  <p:txStyles>
    <p:titleStyle>
      <a:lvl1pPr algn="l" defTabSz="932444" rtl="0" eaLnBrk="1" latinLnBrk="0" hangingPunct="1">
        <a:lnSpc>
          <a:spcPct val="90000"/>
        </a:lnSpc>
        <a:spcBef>
          <a:spcPct val="0"/>
        </a:spcBef>
        <a:buNone/>
        <a:defRPr lang="en-US" sz="5399" b="0" kern="1200" cap="none" spc="-102" baseline="0" dirty="0" smtClean="0">
          <a:ln w="3175">
            <a:noFill/>
          </a:ln>
          <a:solidFill>
            <a:schemeClr val="tx1"/>
          </a:solidFill>
          <a:effectLst/>
          <a:latin typeface="+mj-lt"/>
          <a:ea typeface="+mn-ea"/>
          <a:cs typeface="Segoe UI" pitchFamily="34" charset="0"/>
        </a:defRPr>
      </a:lvl1pPr>
    </p:titleStyle>
    <p:bodyStyle>
      <a:lvl1pPr marL="342790" marR="0" indent="-342790" algn="l" defTabSz="932444" rtl="0" eaLnBrk="1" fontAlgn="auto" latinLnBrk="0" hangingPunct="1">
        <a:lnSpc>
          <a:spcPct val="90000"/>
        </a:lnSpc>
        <a:spcBef>
          <a:spcPct val="20000"/>
        </a:spcBef>
        <a:spcAft>
          <a:spcPts val="0"/>
        </a:spcAft>
        <a:buClrTx/>
        <a:buSzPct val="90000"/>
        <a:buFont typeface="Arial" pitchFamily="34" charset="0"/>
        <a:buChar char="•"/>
        <a:tabLst/>
        <a:defRPr sz="3899" kern="1200" spc="0" baseline="0">
          <a:gradFill>
            <a:gsLst>
              <a:gs pos="1250">
                <a:schemeClr val="tx1"/>
              </a:gs>
              <a:gs pos="100000">
                <a:schemeClr val="tx1"/>
              </a:gs>
            </a:gsLst>
            <a:lin ang="5400000" scaled="0"/>
          </a:gradFill>
          <a:latin typeface="+mj-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44" rtl="0" eaLnBrk="1" latinLnBrk="0" hangingPunct="1">
        <a:defRPr sz="1800" kern="1200">
          <a:solidFill>
            <a:schemeClr val="tx1"/>
          </a:solidFill>
          <a:latin typeface="+mn-lt"/>
          <a:ea typeface="+mn-ea"/>
          <a:cs typeface="+mn-cs"/>
        </a:defRPr>
      </a:lvl1pPr>
      <a:lvl2pPr marL="466222" algn="l" defTabSz="932444" rtl="0" eaLnBrk="1" latinLnBrk="0" hangingPunct="1">
        <a:defRPr sz="1800" kern="1200">
          <a:solidFill>
            <a:schemeClr val="tx1"/>
          </a:solidFill>
          <a:latin typeface="+mn-lt"/>
          <a:ea typeface="+mn-ea"/>
          <a:cs typeface="+mn-cs"/>
        </a:defRPr>
      </a:lvl2pPr>
      <a:lvl3pPr marL="932444" algn="l" defTabSz="932444" rtl="0" eaLnBrk="1" latinLnBrk="0" hangingPunct="1">
        <a:defRPr sz="1800" kern="1200">
          <a:solidFill>
            <a:schemeClr val="tx1"/>
          </a:solidFill>
          <a:latin typeface="+mn-lt"/>
          <a:ea typeface="+mn-ea"/>
          <a:cs typeface="+mn-cs"/>
        </a:defRPr>
      </a:lvl3pPr>
      <a:lvl4pPr marL="1398665" algn="l" defTabSz="932444" rtl="0" eaLnBrk="1" latinLnBrk="0" hangingPunct="1">
        <a:defRPr sz="1800" kern="1200">
          <a:solidFill>
            <a:schemeClr val="tx1"/>
          </a:solidFill>
          <a:latin typeface="+mn-lt"/>
          <a:ea typeface="+mn-ea"/>
          <a:cs typeface="+mn-cs"/>
        </a:defRPr>
      </a:lvl4pPr>
      <a:lvl5pPr marL="1864887" algn="l" defTabSz="932444" rtl="0" eaLnBrk="1" latinLnBrk="0" hangingPunct="1">
        <a:defRPr sz="1800" kern="1200">
          <a:solidFill>
            <a:schemeClr val="tx1"/>
          </a:solidFill>
          <a:latin typeface="+mn-lt"/>
          <a:ea typeface="+mn-ea"/>
          <a:cs typeface="+mn-cs"/>
        </a:defRPr>
      </a:lvl5pPr>
      <a:lvl6pPr marL="2331110" algn="l" defTabSz="932444" rtl="0" eaLnBrk="1" latinLnBrk="0" hangingPunct="1">
        <a:defRPr sz="1800" kern="1200">
          <a:solidFill>
            <a:schemeClr val="tx1"/>
          </a:solidFill>
          <a:latin typeface="+mn-lt"/>
          <a:ea typeface="+mn-ea"/>
          <a:cs typeface="+mn-cs"/>
        </a:defRPr>
      </a:lvl6pPr>
      <a:lvl7pPr marL="2797331" algn="l" defTabSz="932444" rtl="0" eaLnBrk="1" latinLnBrk="0" hangingPunct="1">
        <a:defRPr sz="1800" kern="1200">
          <a:solidFill>
            <a:schemeClr val="tx1"/>
          </a:solidFill>
          <a:latin typeface="+mn-lt"/>
          <a:ea typeface="+mn-ea"/>
          <a:cs typeface="+mn-cs"/>
        </a:defRPr>
      </a:lvl7pPr>
      <a:lvl8pPr marL="3263554" algn="l" defTabSz="932444" rtl="0" eaLnBrk="1" latinLnBrk="0" hangingPunct="1">
        <a:defRPr sz="1800" kern="1200">
          <a:solidFill>
            <a:schemeClr val="tx1"/>
          </a:solidFill>
          <a:latin typeface="+mn-lt"/>
          <a:ea typeface="+mn-ea"/>
          <a:cs typeface="+mn-cs"/>
        </a:defRPr>
      </a:lvl8pPr>
      <a:lvl9pPr marL="3729774" algn="l" defTabSz="93244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39" y="1212851"/>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4964419"/>
      </p:ext>
    </p:extLst>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 id="2147484451" r:id="rId11"/>
    <p:sldLayoutId id="2147484453" r:id="rId12"/>
    <p:sldLayoutId id="2147484454" r:id="rId13"/>
  </p:sldLayoutIdLst>
  <p:transition>
    <p:fade/>
  </p:transition>
  <p:txStyles>
    <p:titleStyle>
      <a:lvl1pPr algn="l" defTabSz="931684" rtl="0" fontAlgn="base">
        <a:lnSpc>
          <a:spcPct val="90000"/>
        </a:lnSpc>
        <a:spcBef>
          <a:spcPct val="0"/>
        </a:spcBef>
        <a:spcAft>
          <a:spcPct val="0"/>
        </a:spcAft>
        <a:defRPr lang="en-US" sz="5303" kern="1200" spc="-102"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2pPr>
      <a:lvl3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3pPr>
      <a:lvl4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4pPr>
      <a:lvl5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5pPr>
      <a:lvl6pPr marL="457112" algn="l" defTabSz="931684" rtl="0" fontAlgn="base">
        <a:lnSpc>
          <a:spcPct val="90000"/>
        </a:lnSpc>
        <a:spcBef>
          <a:spcPct val="0"/>
        </a:spcBef>
        <a:spcAft>
          <a:spcPct val="0"/>
        </a:spcAft>
        <a:defRPr sz="5399">
          <a:solidFill>
            <a:schemeClr val="tx1"/>
          </a:solidFill>
          <a:latin typeface="Segoe UI Light" charset="0"/>
          <a:ea typeface="ＭＳ Ｐゴシック" charset="0"/>
        </a:defRPr>
      </a:lvl6pPr>
      <a:lvl7pPr marL="914224" algn="l" defTabSz="931684" rtl="0" fontAlgn="base">
        <a:lnSpc>
          <a:spcPct val="90000"/>
        </a:lnSpc>
        <a:spcBef>
          <a:spcPct val="0"/>
        </a:spcBef>
        <a:spcAft>
          <a:spcPct val="0"/>
        </a:spcAft>
        <a:defRPr sz="5399">
          <a:solidFill>
            <a:schemeClr val="tx1"/>
          </a:solidFill>
          <a:latin typeface="Segoe UI Light" charset="0"/>
          <a:ea typeface="ＭＳ Ｐゴシック" charset="0"/>
        </a:defRPr>
      </a:lvl7pPr>
      <a:lvl8pPr marL="1371336" algn="l" defTabSz="931684" rtl="0" fontAlgn="base">
        <a:lnSpc>
          <a:spcPct val="90000"/>
        </a:lnSpc>
        <a:spcBef>
          <a:spcPct val="0"/>
        </a:spcBef>
        <a:spcAft>
          <a:spcPct val="0"/>
        </a:spcAft>
        <a:defRPr sz="5399">
          <a:solidFill>
            <a:schemeClr val="tx1"/>
          </a:solidFill>
          <a:latin typeface="Segoe UI Light" charset="0"/>
          <a:ea typeface="ＭＳ Ｐゴシック" charset="0"/>
        </a:defRPr>
      </a:lvl8pPr>
      <a:lvl9pPr marL="1828449" algn="l" defTabSz="931684" rtl="0" fontAlgn="base">
        <a:lnSpc>
          <a:spcPct val="90000"/>
        </a:lnSpc>
        <a:spcBef>
          <a:spcPct val="0"/>
        </a:spcBef>
        <a:spcAft>
          <a:spcPct val="0"/>
        </a:spcAft>
        <a:defRPr sz="5399">
          <a:solidFill>
            <a:schemeClr val="tx1"/>
          </a:solidFill>
          <a:latin typeface="Segoe UI Light" charset="0"/>
          <a:ea typeface="ＭＳ Ｐゴシック" charset="0"/>
        </a:defRPr>
      </a:lvl9pPr>
    </p:titleStyle>
    <p:bodyStyle>
      <a:lvl1pPr marL="342834" indent="-342834" algn="l" defTabSz="931684" rtl="0" fontAlgn="base">
        <a:lnSpc>
          <a:spcPct val="90000"/>
        </a:lnSpc>
        <a:spcBef>
          <a:spcPct val="20000"/>
        </a:spcBef>
        <a:spcAft>
          <a:spcPct val="0"/>
        </a:spcAft>
        <a:buSzPct val="90000"/>
        <a:buFont typeface="Arial" charset="0"/>
        <a:buChar char="•"/>
        <a:defRPr sz="3999" kern="1200">
          <a:gradFill>
            <a:gsLst>
              <a:gs pos="1250">
                <a:schemeClr val="tx1"/>
              </a:gs>
              <a:gs pos="100000">
                <a:schemeClr val="tx1"/>
              </a:gs>
            </a:gsLst>
            <a:lin ang="5400000" scaled="0"/>
          </a:gradFill>
          <a:latin typeface="+mj-lt"/>
          <a:ea typeface="ＭＳ Ｐゴシック" charset="0"/>
          <a:cs typeface="ＭＳ Ｐゴシック" charset="0"/>
        </a:defRPr>
      </a:lvl1pPr>
      <a:lvl2pPr marL="584088" indent="-241253" algn="l" defTabSz="931684" rtl="0" fontAlgn="base">
        <a:lnSpc>
          <a:spcPct val="90000"/>
        </a:lnSpc>
        <a:spcBef>
          <a:spcPct val="20000"/>
        </a:spcBef>
        <a:spcAft>
          <a:spcPct val="0"/>
        </a:spcAft>
        <a:buSzPct val="90000"/>
        <a:buFont typeface="Arial" charset="0"/>
        <a:buChar char="•"/>
        <a:defRPr sz="2400" kern="1200">
          <a:gradFill>
            <a:gsLst>
              <a:gs pos="1250">
                <a:schemeClr val="tx1"/>
              </a:gs>
              <a:gs pos="100000">
                <a:schemeClr val="tx1"/>
              </a:gs>
            </a:gsLst>
            <a:lin ang="5400000" scaled="0"/>
          </a:gradFill>
          <a:latin typeface="+mn-lt"/>
          <a:ea typeface="ＭＳ Ｐゴシック" charset="0"/>
          <a:cs typeface="+mn-cs"/>
        </a:defRPr>
      </a:lvl2pPr>
      <a:lvl3pPr marL="799946" indent="-228557" algn="l" defTabSz="931684" rtl="0" fontAlgn="base">
        <a:lnSpc>
          <a:spcPct val="90000"/>
        </a:lnSpc>
        <a:spcBef>
          <a:spcPct val="20000"/>
        </a:spcBef>
        <a:spcAft>
          <a:spcPct val="0"/>
        </a:spcAft>
        <a:buSzPct val="90000"/>
        <a:buFont typeface="Arial" charset="0"/>
        <a:buChar char="•"/>
        <a:defRPr sz="2000" kern="1200">
          <a:gradFill>
            <a:gsLst>
              <a:gs pos="1250">
                <a:schemeClr val="tx1"/>
              </a:gs>
              <a:gs pos="100000">
                <a:schemeClr val="tx1"/>
              </a:gs>
            </a:gsLst>
            <a:lin ang="5400000" scaled="0"/>
          </a:gradFill>
          <a:latin typeface="+mn-lt"/>
          <a:ea typeface="ＭＳ Ｐゴシック" charset="0"/>
          <a:cs typeface="+mn-cs"/>
        </a:defRPr>
      </a:lvl3pPr>
      <a:lvl4pPr marL="1028503" indent="-228557" algn="l" defTabSz="93168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7058" indent="-228557" algn="l" defTabSz="93168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6"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38" y="1212851"/>
            <a:ext cx="11887201" cy="555610"/>
          </a:xfrm>
          <a:prstGeom prst="rect">
            <a:avLst/>
          </a:prstGeom>
        </p:spPr>
        <p:txBody>
          <a:bodyPr vert="horz" wrap="square" lIns="146304" tIns="91440" rIns="146304" bIns="91440" rtlCol="0">
            <a:spAutoFit/>
          </a:bodyPr>
          <a:lstStyle/>
          <a:p>
            <a:pPr lvl="0"/>
            <a:r>
              <a:rPr lang="en-US" dirty="0"/>
              <a:t>Click to edit Master text styles</a:t>
            </a:r>
          </a:p>
        </p:txBody>
      </p:sp>
    </p:spTree>
    <p:extLst>
      <p:ext uri="{BB962C8B-B14F-4D97-AF65-F5344CB8AC3E}">
        <p14:creationId xmlns:p14="http://schemas.microsoft.com/office/powerpoint/2010/main" val="3082061821"/>
      </p:ext>
    </p:extLst>
  </p:cSld>
  <p:clrMap bg1="lt1" tx1="dk1" bg2="lt2" tx2="dk2" accent1="accent1" accent2="accent2" accent3="accent3" accent4="accent4" accent5="accent5" accent6="accent6" hlink="hlink" folHlink="folHlink"/>
  <p:sldLayoutIdLst>
    <p:sldLayoutId id="2147484456" r:id="rId1"/>
    <p:sldLayoutId id="2147484457" r:id="rId2"/>
    <p:sldLayoutId id="2147484458" r:id="rId3"/>
    <p:sldLayoutId id="2147484459" r:id="rId4"/>
    <p:sldLayoutId id="2147484460" r:id="rId5"/>
    <p:sldLayoutId id="2147484461" r:id="rId6"/>
    <p:sldLayoutId id="2147484462" r:id="rId7"/>
    <p:sldLayoutId id="2147484463" r:id="rId8"/>
    <p:sldLayoutId id="2147484464" r:id="rId9"/>
    <p:sldLayoutId id="2147484465" r:id="rId10"/>
    <p:sldLayoutId id="2147484466" r:id="rId11"/>
    <p:sldLayoutId id="2147484467" r:id="rId12"/>
    <p:sldLayoutId id="2147484468" r:id="rId13"/>
    <p:sldLayoutId id="2147484469" r:id="rId14"/>
    <p:sldLayoutId id="2147484470" r:id="rId15"/>
    <p:sldLayoutId id="2147484471" r:id="rId16"/>
    <p:sldLayoutId id="2147484472" r:id="rId17"/>
    <p:sldLayoutId id="2147484473" r:id="rId18"/>
    <p:sldLayoutId id="2147484474" r:id="rId19"/>
  </p:sldLayoutIdLst>
  <p:transition>
    <p:fade/>
  </p:transition>
  <p:txStyles>
    <p:titleStyle>
      <a:lvl1pPr algn="l" defTabSz="931684" rtl="0" fontAlgn="base">
        <a:lnSpc>
          <a:spcPct val="90000"/>
        </a:lnSpc>
        <a:spcBef>
          <a:spcPct val="0"/>
        </a:spcBef>
        <a:spcAft>
          <a:spcPct val="0"/>
        </a:spcAft>
        <a:defRPr lang="en-US" sz="4488" kern="1200" spc="-102"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2pPr>
      <a:lvl3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3pPr>
      <a:lvl4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4pPr>
      <a:lvl5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5pPr>
      <a:lvl6pPr marL="457112" algn="l" defTabSz="931684" rtl="0" fontAlgn="base">
        <a:lnSpc>
          <a:spcPct val="90000"/>
        </a:lnSpc>
        <a:spcBef>
          <a:spcPct val="0"/>
        </a:spcBef>
        <a:spcAft>
          <a:spcPct val="0"/>
        </a:spcAft>
        <a:defRPr sz="5399">
          <a:solidFill>
            <a:schemeClr val="tx1"/>
          </a:solidFill>
          <a:latin typeface="Segoe UI Light" charset="0"/>
          <a:ea typeface="ＭＳ Ｐゴシック" charset="0"/>
        </a:defRPr>
      </a:lvl6pPr>
      <a:lvl7pPr marL="914224" algn="l" defTabSz="931684" rtl="0" fontAlgn="base">
        <a:lnSpc>
          <a:spcPct val="90000"/>
        </a:lnSpc>
        <a:spcBef>
          <a:spcPct val="0"/>
        </a:spcBef>
        <a:spcAft>
          <a:spcPct val="0"/>
        </a:spcAft>
        <a:defRPr sz="5399">
          <a:solidFill>
            <a:schemeClr val="tx1"/>
          </a:solidFill>
          <a:latin typeface="Segoe UI Light" charset="0"/>
          <a:ea typeface="ＭＳ Ｐゴシック" charset="0"/>
        </a:defRPr>
      </a:lvl7pPr>
      <a:lvl8pPr marL="1371336" algn="l" defTabSz="931684" rtl="0" fontAlgn="base">
        <a:lnSpc>
          <a:spcPct val="90000"/>
        </a:lnSpc>
        <a:spcBef>
          <a:spcPct val="0"/>
        </a:spcBef>
        <a:spcAft>
          <a:spcPct val="0"/>
        </a:spcAft>
        <a:defRPr sz="5399">
          <a:solidFill>
            <a:schemeClr val="tx1"/>
          </a:solidFill>
          <a:latin typeface="Segoe UI Light" charset="0"/>
          <a:ea typeface="ＭＳ Ｐゴシック" charset="0"/>
        </a:defRPr>
      </a:lvl8pPr>
      <a:lvl9pPr marL="1828449" algn="l" defTabSz="931684" rtl="0" fontAlgn="base">
        <a:lnSpc>
          <a:spcPct val="90000"/>
        </a:lnSpc>
        <a:spcBef>
          <a:spcPct val="0"/>
        </a:spcBef>
        <a:spcAft>
          <a:spcPct val="0"/>
        </a:spcAft>
        <a:defRPr sz="5399">
          <a:solidFill>
            <a:schemeClr val="tx1"/>
          </a:solidFill>
          <a:latin typeface="Segoe UI Light" charset="0"/>
          <a:ea typeface="ＭＳ Ｐゴシック" charset="0"/>
        </a:defRPr>
      </a:lvl9pPr>
    </p:titleStyle>
    <p:bodyStyle>
      <a:lvl1pPr marL="342834" indent="-342834" algn="l" defTabSz="931684" rtl="0" fontAlgn="base">
        <a:lnSpc>
          <a:spcPct val="90000"/>
        </a:lnSpc>
        <a:spcBef>
          <a:spcPct val="20000"/>
        </a:spcBef>
        <a:spcAft>
          <a:spcPct val="0"/>
        </a:spcAft>
        <a:buSzPct val="90000"/>
        <a:buFont typeface="Arial" charset="0"/>
        <a:buChar char="•"/>
        <a:defRPr sz="2652" kern="1200">
          <a:gradFill>
            <a:gsLst>
              <a:gs pos="1250">
                <a:schemeClr val="tx1"/>
              </a:gs>
              <a:gs pos="100000">
                <a:schemeClr val="tx1"/>
              </a:gs>
            </a:gsLst>
            <a:lin ang="5400000" scaled="0"/>
          </a:gradFill>
          <a:latin typeface="+mj-lt"/>
          <a:ea typeface="ＭＳ Ｐゴシック" charset="0"/>
          <a:cs typeface="ＭＳ Ｐゴシック" charset="0"/>
        </a:defRPr>
      </a:lvl1pPr>
      <a:lvl2pPr marL="584088" indent="-241253" algn="l" defTabSz="931684" rtl="0" fontAlgn="base">
        <a:lnSpc>
          <a:spcPct val="90000"/>
        </a:lnSpc>
        <a:spcBef>
          <a:spcPct val="20000"/>
        </a:spcBef>
        <a:spcAft>
          <a:spcPct val="0"/>
        </a:spcAft>
        <a:buSzPct val="90000"/>
        <a:buFont typeface="Arial" charset="0"/>
        <a:buChar char="•"/>
        <a:defRPr sz="2400" kern="1200">
          <a:gradFill>
            <a:gsLst>
              <a:gs pos="1250">
                <a:schemeClr val="tx1"/>
              </a:gs>
              <a:gs pos="100000">
                <a:schemeClr val="tx1"/>
              </a:gs>
            </a:gsLst>
            <a:lin ang="5400000" scaled="0"/>
          </a:gradFill>
          <a:latin typeface="+mn-lt"/>
          <a:ea typeface="ＭＳ Ｐゴシック" charset="0"/>
          <a:cs typeface="+mn-cs"/>
        </a:defRPr>
      </a:lvl2pPr>
      <a:lvl3pPr marL="799946" indent="-228557" algn="l" defTabSz="931684" rtl="0" fontAlgn="base">
        <a:lnSpc>
          <a:spcPct val="90000"/>
        </a:lnSpc>
        <a:spcBef>
          <a:spcPct val="20000"/>
        </a:spcBef>
        <a:spcAft>
          <a:spcPct val="0"/>
        </a:spcAft>
        <a:buSzPct val="90000"/>
        <a:buFont typeface="Arial" charset="0"/>
        <a:buChar char="•"/>
        <a:defRPr sz="2000" kern="1200">
          <a:gradFill>
            <a:gsLst>
              <a:gs pos="1250">
                <a:schemeClr val="tx1"/>
              </a:gs>
              <a:gs pos="100000">
                <a:schemeClr val="tx1"/>
              </a:gs>
            </a:gsLst>
            <a:lin ang="5400000" scaled="0"/>
          </a:gradFill>
          <a:latin typeface="+mn-lt"/>
          <a:ea typeface="ＭＳ Ｐゴシック" charset="0"/>
          <a:cs typeface="+mn-cs"/>
        </a:defRPr>
      </a:lvl3pPr>
      <a:lvl4pPr marL="1028503" indent="-228557" algn="l" defTabSz="93168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7058" indent="-228557" algn="l" defTabSz="93168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064938941"/>
      </p:ext>
    </p:extLst>
  </p:cSld>
  <p:clrMap bg1="lt1" tx1="dk1" bg2="lt2" tx2="dk2" accent1="accent1" accent2="accent2" accent3="accent3" accent4="accent4" accent5="accent5" accent6="accent6" hlink="hlink" folHlink="folHlink"/>
  <p:sldLayoutIdLst>
    <p:sldLayoutId id="2147484476" r:id="rId1"/>
    <p:sldLayoutId id="2147484477" r:id="rId2"/>
    <p:sldLayoutId id="2147484478" r:id="rId3"/>
    <p:sldLayoutId id="2147484479" r:id="rId4"/>
    <p:sldLayoutId id="2147484480" r:id="rId5"/>
    <p:sldLayoutId id="2147484481" r:id="rId6"/>
    <p:sldLayoutId id="2147484482" r:id="rId7"/>
    <p:sldLayoutId id="2147484483" r:id="rId8"/>
    <p:sldLayoutId id="2147484484" r:id="rId9"/>
    <p:sldLayoutId id="2147484485" r:id="rId10"/>
    <p:sldLayoutId id="2147484486" r:id="rId11"/>
    <p:sldLayoutId id="2147484487" r:id="rId12"/>
    <p:sldLayoutId id="2147484488" r:id="rId13"/>
    <p:sldLayoutId id="2147484489" r:id="rId14"/>
    <p:sldLayoutId id="2147484490" r:id="rId15"/>
    <p:sldLayoutId id="2147484491" r:id="rId16"/>
    <p:sldLayoutId id="2147484492" r:id="rId17"/>
    <p:sldLayoutId id="2147484493" r:id="rId18"/>
    <p:sldLayoutId id="2147484494" r:id="rId19"/>
    <p:sldLayoutId id="2147484495" r:id="rId20"/>
    <p:sldLayoutId id="2147484496" r:id="rId21"/>
    <p:sldLayoutId id="2147484497" r:id="rId22"/>
    <p:sldLayoutId id="2147484498" r:id="rId23"/>
    <p:sldLayoutId id="2147484499" r:id="rId24"/>
    <p:sldLayoutId id="2147484500" r:id="rId25"/>
    <p:sldLayoutId id="2147484501" r:id="rId26"/>
    <p:sldLayoutId id="2147484502" r:id="rId27"/>
    <p:sldLayoutId id="2147484503"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9"/>
            <a:ext cx="11889564" cy="917575"/>
          </a:xfrm>
          <a:prstGeom prst="rect">
            <a:avLst/>
          </a:prstGeom>
        </p:spPr>
        <p:txBody>
          <a:bodyPr vert="horz" wrap="square" lIns="146261" tIns="91413" rIns="146261" bIns="91413" rtlCol="0" anchor="t">
            <a:noAutofit/>
          </a:bodyPr>
          <a:lstStyle/>
          <a:p>
            <a:r>
              <a:rPr lang="en-US" dirty="0"/>
              <a:t>Click to edit Master title style</a:t>
            </a:r>
          </a:p>
        </p:txBody>
      </p:sp>
      <p:sp>
        <p:nvSpPr>
          <p:cNvPr id="4" name="Text Placeholder 3"/>
          <p:cNvSpPr>
            <a:spLocks noGrp="1"/>
          </p:cNvSpPr>
          <p:nvPr>
            <p:ph type="body" idx="1"/>
          </p:nvPr>
        </p:nvSpPr>
        <p:spPr>
          <a:xfrm>
            <a:off x="274644" y="1212853"/>
            <a:ext cx="11887198" cy="2116688"/>
          </a:xfrm>
          <a:prstGeom prst="rect">
            <a:avLst/>
          </a:prstGeom>
        </p:spPr>
        <p:txBody>
          <a:bodyPr vert="horz" wrap="square" lIns="146261" tIns="91413" rIns="146261"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4017774"/>
      </p:ext>
    </p:extLst>
  </p:cSld>
  <p:clrMap bg1="lt1" tx1="dk1" bg2="lt2" tx2="dk2" accent1="accent1" accent2="accent2" accent3="accent3" accent4="accent4" accent5="accent5" accent6="accent6" hlink="hlink" folHlink="folHlink"/>
  <p:sldLayoutIdLst>
    <p:sldLayoutId id="2147484505" r:id="rId1"/>
    <p:sldLayoutId id="2147484506" r:id="rId2"/>
    <p:sldLayoutId id="2147484507" r:id="rId3"/>
    <p:sldLayoutId id="2147484508" r:id="rId4"/>
    <p:sldLayoutId id="2147484509" r:id="rId5"/>
    <p:sldLayoutId id="2147484510" r:id="rId6"/>
    <p:sldLayoutId id="2147484511" r:id="rId7"/>
    <p:sldLayoutId id="2147484512" r:id="rId8"/>
    <p:sldLayoutId id="2147484513" r:id="rId9"/>
    <p:sldLayoutId id="2147484514" r:id="rId10"/>
    <p:sldLayoutId id="2147484515" r:id="rId11"/>
  </p:sldLayoutIdLst>
  <p:transition>
    <p:fade/>
  </p:transition>
  <p:txStyles>
    <p:titleStyle>
      <a:lvl1pPr algn="l" defTabSz="932114" rtl="0" eaLnBrk="1" latinLnBrk="0" hangingPunct="1">
        <a:lnSpc>
          <a:spcPct val="90000"/>
        </a:lnSpc>
        <a:spcBef>
          <a:spcPct val="0"/>
        </a:spcBef>
        <a:buNone/>
        <a:defRPr lang="en-US" sz="5302"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69" marR="0" indent="-342669" algn="l" defTabSz="93211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08" marR="0" indent="-241137" algn="l" defTabSz="93211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62" marR="0" indent="-228445" algn="l" defTabSz="93211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07" marR="0" indent="-228445" algn="l" defTabSz="93211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452" marR="0" indent="-228445" algn="l" defTabSz="93211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311" indent="-233029" algn="l" defTabSz="93211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369" indent="-233029" algn="l" defTabSz="93211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27" indent="-233029" algn="l" defTabSz="93211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483" indent="-233029" algn="l" defTabSz="93211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14" rtl="0" eaLnBrk="1" latinLnBrk="0" hangingPunct="1">
        <a:defRPr sz="1800" kern="1200">
          <a:solidFill>
            <a:schemeClr val="tx1"/>
          </a:solidFill>
          <a:latin typeface="+mn-lt"/>
          <a:ea typeface="+mn-ea"/>
          <a:cs typeface="+mn-cs"/>
        </a:defRPr>
      </a:lvl1pPr>
      <a:lvl2pPr marL="466057" algn="l" defTabSz="932114" rtl="0" eaLnBrk="1" latinLnBrk="0" hangingPunct="1">
        <a:defRPr sz="1800" kern="1200">
          <a:solidFill>
            <a:schemeClr val="tx1"/>
          </a:solidFill>
          <a:latin typeface="+mn-lt"/>
          <a:ea typeface="+mn-ea"/>
          <a:cs typeface="+mn-cs"/>
        </a:defRPr>
      </a:lvl2pPr>
      <a:lvl3pPr marL="932114" algn="l" defTabSz="932114" rtl="0" eaLnBrk="1" latinLnBrk="0" hangingPunct="1">
        <a:defRPr sz="1800" kern="1200">
          <a:solidFill>
            <a:schemeClr val="tx1"/>
          </a:solidFill>
          <a:latin typeface="+mn-lt"/>
          <a:ea typeface="+mn-ea"/>
          <a:cs typeface="+mn-cs"/>
        </a:defRPr>
      </a:lvl3pPr>
      <a:lvl4pPr marL="1398171" algn="l" defTabSz="932114" rtl="0" eaLnBrk="1" latinLnBrk="0" hangingPunct="1">
        <a:defRPr sz="1800" kern="1200">
          <a:solidFill>
            <a:schemeClr val="tx1"/>
          </a:solidFill>
          <a:latin typeface="+mn-lt"/>
          <a:ea typeface="+mn-ea"/>
          <a:cs typeface="+mn-cs"/>
        </a:defRPr>
      </a:lvl4pPr>
      <a:lvl5pPr marL="1864227" algn="l" defTabSz="932114" rtl="0" eaLnBrk="1" latinLnBrk="0" hangingPunct="1">
        <a:defRPr sz="1800" kern="1200">
          <a:solidFill>
            <a:schemeClr val="tx1"/>
          </a:solidFill>
          <a:latin typeface="+mn-lt"/>
          <a:ea typeface="+mn-ea"/>
          <a:cs typeface="+mn-cs"/>
        </a:defRPr>
      </a:lvl5pPr>
      <a:lvl6pPr marL="2330285" algn="l" defTabSz="932114" rtl="0" eaLnBrk="1" latinLnBrk="0" hangingPunct="1">
        <a:defRPr sz="1800" kern="1200">
          <a:solidFill>
            <a:schemeClr val="tx1"/>
          </a:solidFill>
          <a:latin typeface="+mn-lt"/>
          <a:ea typeface="+mn-ea"/>
          <a:cs typeface="+mn-cs"/>
        </a:defRPr>
      </a:lvl6pPr>
      <a:lvl7pPr marL="2796340" algn="l" defTabSz="932114" rtl="0" eaLnBrk="1" latinLnBrk="0" hangingPunct="1">
        <a:defRPr sz="1800" kern="1200">
          <a:solidFill>
            <a:schemeClr val="tx1"/>
          </a:solidFill>
          <a:latin typeface="+mn-lt"/>
          <a:ea typeface="+mn-ea"/>
          <a:cs typeface="+mn-cs"/>
        </a:defRPr>
      </a:lvl7pPr>
      <a:lvl8pPr marL="3262396" algn="l" defTabSz="932114" rtl="0" eaLnBrk="1" latinLnBrk="0" hangingPunct="1">
        <a:defRPr sz="1800" kern="1200">
          <a:solidFill>
            <a:schemeClr val="tx1"/>
          </a:solidFill>
          <a:latin typeface="+mn-lt"/>
          <a:ea typeface="+mn-ea"/>
          <a:cs typeface="+mn-cs"/>
        </a:defRPr>
      </a:lvl8pPr>
      <a:lvl9pPr marL="3728455" algn="l" defTabSz="93211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xml"/><Relationship Id="rId1" Type="http://schemas.openxmlformats.org/officeDocument/2006/relationships/slideLayout" Target="../slideLayouts/slideLayout2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12.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emf"/><Relationship Id="rId2" Type="http://schemas.openxmlformats.org/officeDocument/2006/relationships/image" Target="../media/image119.png"/><Relationship Id="rId1" Type="http://schemas.openxmlformats.org/officeDocument/2006/relationships/slideLayout" Target="../slideLayouts/slideLayout236.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emf"/></Relationships>
</file>

<file path=ppt/slides/_rels/slide1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6.png"/><Relationship Id="rId7" Type="http://schemas.openxmlformats.org/officeDocument/2006/relationships/image" Target="../media/image124.emf"/><Relationship Id="rId2" Type="http://schemas.openxmlformats.org/officeDocument/2006/relationships/image" Target="../media/image125.jpeg"/><Relationship Id="rId1" Type="http://schemas.openxmlformats.org/officeDocument/2006/relationships/slideLayout" Target="../slideLayouts/slideLayout236.xml"/><Relationship Id="rId6" Type="http://schemas.openxmlformats.org/officeDocument/2006/relationships/image" Target="../media/image122.png"/><Relationship Id="rId11" Type="http://schemas.openxmlformats.org/officeDocument/2006/relationships/image" Target="../media/image130.png"/><Relationship Id="rId5" Type="http://schemas.openxmlformats.org/officeDocument/2006/relationships/image" Target="../media/image121.emf"/><Relationship Id="rId10" Type="http://schemas.openxmlformats.org/officeDocument/2006/relationships/image" Target="../media/image129.png"/><Relationship Id="rId4" Type="http://schemas.openxmlformats.org/officeDocument/2006/relationships/image" Target="../media/image127.png"/><Relationship Id="rId9" Type="http://schemas.openxmlformats.org/officeDocument/2006/relationships/image" Target="../media/image120.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124.emf"/><Relationship Id="rId3" Type="http://schemas.microsoft.com/office/2007/relationships/hdphoto" Target="../media/hdphoto2.wdp"/><Relationship Id="rId7" Type="http://schemas.openxmlformats.org/officeDocument/2006/relationships/slide" Target="slide6.xml"/><Relationship Id="rId12" Type="http://schemas.openxmlformats.org/officeDocument/2006/relationships/image" Target="../media/image123.png"/><Relationship Id="rId2" Type="http://schemas.openxmlformats.org/officeDocument/2006/relationships/image" Target="../media/image131.png"/><Relationship Id="rId16" Type="http://schemas.openxmlformats.org/officeDocument/2006/relationships/image" Target="../media/image119.png"/><Relationship Id="rId1" Type="http://schemas.openxmlformats.org/officeDocument/2006/relationships/slideLayout" Target="../slideLayouts/slideLayout236.xml"/><Relationship Id="rId6" Type="http://schemas.openxmlformats.org/officeDocument/2006/relationships/image" Target="../media/image127.png"/><Relationship Id="rId11" Type="http://schemas.openxmlformats.org/officeDocument/2006/relationships/image" Target="../media/image122.png"/><Relationship Id="rId5" Type="http://schemas.openxmlformats.org/officeDocument/2006/relationships/image" Target="../media/image126.png"/><Relationship Id="rId15" Type="http://schemas.openxmlformats.org/officeDocument/2006/relationships/image" Target="../media/image120.png"/><Relationship Id="rId10" Type="http://schemas.openxmlformats.org/officeDocument/2006/relationships/image" Target="../media/image121.emf"/><Relationship Id="rId4" Type="http://schemas.openxmlformats.org/officeDocument/2006/relationships/image" Target="../media/image125.jpeg"/><Relationship Id="rId9" Type="http://schemas.openxmlformats.org/officeDocument/2006/relationships/image" Target="../media/image132.png"/><Relationship Id="rId14" Type="http://schemas.openxmlformats.org/officeDocument/2006/relationships/image" Target="../media/image133.png"/></Relationships>
</file>

<file path=ppt/slides/_rels/slide15.xml.rels><?xml version="1.0" encoding="UTF-8" standalone="yes"?>
<Relationships xmlns="http://schemas.openxmlformats.org/package/2006/relationships"><Relationship Id="rId3" Type="http://schemas.openxmlformats.org/officeDocument/2006/relationships/image" Target="../media/image134.emf"/><Relationship Id="rId7"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23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1.xml"/></Relationships>
</file>

<file path=ppt/slides/_rels/slide21.xml.rels><?xml version="1.0" encoding="UTF-8" standalone="yes"?>
<Relationships xmlns="http://schemas.openxmlformats.org/package/2006/relationships"><Relationship Id="rId8" Type="http://schemas.openxmlformats.org/officeDocument/2006/relationships/hyperlink" Target="https://doc.co/SXuiaN" TargetMode="External"/><Relationship Id="rId3" Type="http://schemas.openxmlformats.org/officeDocument/2006/relationships/hyperlink" Target="https://azure.microsoft.com/en-us/documentation/services/backup/" TargetMode="External"/><Relationship Id="rId7" Type="http://schemas.openxmlformats.org/officeDocument/2006/relationships/hyperlink" Target="http://aka.ms/HybridBackupEBook" TargetMode="External"/><Relationship Id="rId2" Type="http://schemas.openxmlformats.org/officeDocument/2006/relationships/hyperlink" Target="http://azure.microsoft.com/en-us/services/backup/" TargetMode="External"/><Relationship Id="rId1" Type="http://schemas.openxmlformats.org/officeDocument/2006/relationships/slideLayout" Target="../slideLayouts/slideLayout244.xml"/><Relationship Id="rId6" Type="http://schemas.openxmlformats.org/officeDocument/2006/relationships/hyperlink" Target="https://azure.microsoft.com/en-in/documentation/templates/101-recovery-services-backup-vm/" TargetMode="External"/><Relationship Id="rId5" Type="http://schemas.openxmlformats.org/officeDocument/2006/relationships/hyperlink" Target="http://blog.azure.com/tag/azure-backup/" TargetMode="External"/><Relationship Id="rId4" Type="http://schemas.openxmlformats.org/officeDocument/2006/relationships/hyperlink" Target="https://channel9.msdn.com/Series/Azure-Backup" TargetMode="External"/><Relationship Id="rId9" Type="http://schemas.openxmlformats.org/officeDocument/2006/relationships/hyperlink" Target="https://mva.microsoft.com/en-US/training-courses/hybrid-it-management-part-2-cloudenabled-protection-16196?l=F95Qi9KKC_5606341582"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notesSlide" Target="../notesSlides/notesSlide1.xml"/><Relationship Id="rId16" Type="http://schemas.openxmlformats.org/officeDocument/2006/relationships/image" Target="../media/image110.png"/><Relationship Id="rId1" Type="http://schemas.openxmlformats.org/officeDocument/2006/relationships/slideLayout" Target="../slideLayouts/slideLayout195.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0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s>
</file>

<file path=ppt/slides/_rels/slide4.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2.xml"/><Relationship Id="rId1" Type="http://schemas.openxmlformats.org/officeDocument/2006/relationships/slideLayout" Target="../slideLayouts/slideLayout221.xml"/><Relationship Id="rId5" Type="http://schemas.openxmlformats.org/officeDocument/2006/relationships/image" Target="../media/image114.png"/><Relationship Id="rId4" Type="http://schemas.openxmlformats.org/officeDocument/2006/relationships/image" Target="../media/image113.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3.xml"/><Relationship Id="rId1" Type="http://schemas.openxmlformats.org/officeDocument/2006/relationships/slideLayout" Target="../slideLayouts/slideLayout234.xml"/><Relationship Id="rId4" Type="http://schemas.openxmlformats.org/officeDocument/2006/relationships/image" Target="../media/image116.emf"/></Relationships>
</file>

<file path=ppt/slides/_rels/slide8.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4.xml"/><Relationship Id="rId1" Type="http://schemas.openxmlformats.org/officeDocument/2006/relationships/slideLayout" Target="../slideLayouts/slideLayout2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Azure Backup </a:t>
            </a:r>
            <a:br>
              <a:rPr lang="nl-NL" dirty="0"/>
            </a:br>
            <a:r>
              <a:rPr lang="nl-NL" dirty="0"/>
              <a:t>Labs Intro</a:t>
            </a:r>
            <a:endParaRPr lang="en-US" dirty="0"/>
          </a:p>
        </p:txBody>
      </p:sp>
      <p:sp>
        <p:nvSpPr>
          <p:cNvPr id="3" name="Text Placeholder 2"/>
          <p:cNvSpPr>
            <a:spLocks noGrp="1"/>
          </p:cNvSpPr>
          <p:nvPr>
            <p:ph type="body" sz="quarter" idx="14"/>
          </p:nvPr>
        </p:nvSpPr>
        <p:spPr/>
        <p:txBody>
          <a:bodyPr/>
          <a:lstStyle/>
          <a:p>
            <a:r>
              <a:rPr lang="en-US" dirty="0"/>
              <a:t>Trainer</a:t>
            </a:r>
          </a:p>
        </p:txBody>
      </p:sp>
    </p:spTree>
    <p:extLst>
      <p:ext uri="{BB962C8B-B14F-4D97-AF65-F5344CB8AC3E}">
        <p14:creationId xmlns:p14="http://schemas.microsoft.com/office/powerpoint/2010/main" val="203275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Simple management</a:t>
            </a:r>
          </a:p>
        </p:txBody>
      </p:sp>
      <p:sp>
        <p:nvSpPr>
          <p:cNvPr id="6" name="Text Placeholder 5"/>
          <p:cNvSpPr>
            <a:spLocks noGrp="1"/>
          </p:cNvSpPr>
          <p:nvPr>
            <p:ph type="body" sz="quarter" idx="10"/>
          </p:nvPr>
        </p:nvSpPr>
        <p:spPr>
          <a:xfrm>
            <a:off x="275481" y="1659316"/>
            <a:ext cx="11885514" cy="4462128"/>
          </a:xfrm>
        </p:spPr>
        <p:txBody>
          <a:bodyPr/>
          <a:lstStyle/>
          <a:p>
            <a:r>
              <a:rPr lang="en-US" dirty="0">
                <a:gradFill>
                  <a:gsLst>
                    <a:gs pos="1250">
                      <a:schemeClr val="tx2"/>
                    </a:gs>
                    <a:gs pos="99000">
                      <a:schemeClr val="tx2"/>
                    </a:gs>
                  </a:gsLst>
                  <a:lin ang="5400000" scaled="0"/>
                </a:gradFill>
              </a:rPr>
              <a:t>Choose your scenario</a:t>
            </a:r>
          </a:p>
          <a:p>
            <a:pPr lvl="1"/>
            <a:r>
              <a:rPr lang="en-US" dirty="0"/>
              <a:t>Enterprise apps &amp; remote apps</a:t>
            </a:r>
          </a:p>
          <a:p>
            <a:pPr lvl="1"/>
            <a:r>
              <a:rPr lang="en-US" dirty="0"/>
              <a:t>Azure IaaS VMs</a:t>
            </a:r>
          </a:p>
          <a:p>
            <a:r>
              <a:rPr lang="en-US" dirty="0">
                <a:gradFill>
                  <a:gsLst>
                    <a:gs pos="1250">
                      <a:schemeClr val="tx2"/>
                    </a:gs>
                    <a:gs pos="99000">
                      <a:schemeClr val="tx2"/>
                    </a:gs>
                  </a:gsLst>
                  <a:lin ang="5400000" scaled="0"/>
                </a:gradFill>
              </a:rPr>
              <a:t>Choose the retention</a:t>
            </a:r>
          </a:p>
          <a:p>
            <a:pPr lvl="1"/>
            <a:r>
              <a:rPr lang="en-US" dirty="0"/>
              <a:t>Cloud offsite with 99+ years</a:t>
            </a:r>
          </a:p>
          <a:p>
            <a:pPr lvl="1"/>
            <a:r>
              <a:rPr lang="en-US" dirty="0"/>
              <a:t>Enterprise grade policies</a:t>
            </a:r>
          </a:p>
          <a:p>
            <a:r>
              <a:rPr lang="en-US" dirty="0">
                <a:gradFill>
                  <a:gsLst>
                    <a:gs pos="1250">
                      <a:schemeClr val="tx2"/>
                    </a:gs>
                    <a:gs pos="99000">
                      <a:schemeClr val="tx2"/>
                    </a:gs>
                  </a:gsLst>
                  <a:lin ang="5400000" scaled="0"/>
                </a:gradFill>
              </a:rPr>
              <a:t>Enable backup!</a:t>
            </a:r>
          </a:p>
          <a:p>
            <a:pPr lvl="1"/>
            <a:r>
              <a:rPr lang="en-US" dirty="0"/>
              <a:t>Operational recovery on disk</a:t>
            </a:r>
          </a:p>
          <a:p>
            <a:pPr lvl="1"/>
            <a:r>
              <a:rPr lang="en-US" dirty="0"/>
              <a:t>Compliance and offsite on cloud</a:t>
            </a:r>
          </a:p>
          <a:p>
            <a:pPr lvl="1"/>
            <a:endParaRPr lang="en-US" dirty="0"/>
          </a:p>
        </p:txBody>
      </p:sp>
      <p:pic>
        <p:nvPicPr>
          <p:cNvPr id="5" name="Picture 4"/>
          <p:cNvPicPr>
            <a:picLocks noChangeAspect="1"/>
          </p:cNvPicPr>
          <p:nvPr/>
        </p:nvPicPr>
        <p:blipFill>
          <a:blip r:embed="rId3"/>
          <a:stretch>
            <a:fillRect/>
          </a:stretch>
        </p:blipFill>
        <p:spPr>
          <a:xfrm>
            <a:off x="5924258" y="684149"/>
            <a:ext cx="6335264" cy="5626222"/>
          </a:xfrm>
          <a:prstGeom prst="rect">
            <a:avLst/>
          </a:prstGeom>
        </p:spPr>
      </p:pic>
    </p:spTree>
    <p:extLst>
      <p:ext uri="{BB962C8B-B14F-4D97-AF65-F5344CB8AC3E}">
        <p14:creationId xmlns:p14="http://schemas.microsoft.com/office/powerpoint/2010/main" val="339142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Backup Scenarios</a:t>
            </a:r>
          </a:p>
        </p:txBody>
      </p:sp>
      <p:grpSp>
        <p:nvGrpSpPr>
          <p:cNvPr id="32" name="Group 31"/>
          <p:cNvGrpSpPr/>
          <p:nvPr/>
        </p:nvGrpSpPr>
        <p:grpSpPr>
          <a:xfrm>
            <a:off x="8335312" y="1438320"/>
            <a:ext cx="3828048" cy="5167981"/>
            <a:chOff x="8335612" y="1438028"/>
            <a:chExt cx="3828591" cy="5168714"/>
          </a:xfrm>
        </p:grpSpPr>
        <p:grpSp>
          <p:nvGrpSpPr>
            <p:cNvPr id="5" name="Group 4"/>
            <p:cNvGrpSpPr/>
            <p:nvPr/>
          </p:nvGrpSpPr>
          <p:grpSpPr>
            <a:xfrm>
              <a:off x="8335613" y="1438028"/>
              <a:ext cx="3828590" cy="5168714"/>
              <a:chOff x="8759292" y="1166814"/>
              <a:chExt cx="3828590" cy="5168714"/>
            </a:xfrm>
          </p:grpSpPr>
          <p:sp>
            <p:nvSpPr>
              <p:cNvPr id="6" name="TextBox 5"/>
              <p:cNvSpPr txBox="1"/>
              <p:nvPr/>
            </p:nvSpPr>
            <p:spPr>
              <a:xfrm>
                <a:off x="8759292" y="1166814"/>
                <a:ext cx="3828590" cy="748602"/>
              </a:xfrm>
              <a:prstGeom prst="rect">
                <a:avLst/>
              </a:prstGeom>
              <a:solidFill>
                <a:schemeClr val="tx1"/>
              </a:solidFill>
            </p:spPr>
            <p:txBody>
              <a:bodyPr wrap="square" lIns="91401" tIns="91401" rIns="91401" bIns="91401" rtlCol="0">
                <a:noAutofit/>
              </a:bodyPr>
              <a:lstStyle/>
              <a:p>
                <a:pPr algn="ctr" defTabSz="932384">
                  <a:defRPr/>
                </a:pPr>
                <a:endParaRPr lang="en-US" kern="0" dirty="0">
                  <a:solidFill>
                    <a:srgbClr val="FFFFFF"/>
                  </a:solidFill>
                  <a:latin typeface="Segoe UI Semibold" panose="020B0702040204020203" pitchFamily="34" charset="0"/>
                </a:endParaRPr>
              </a:p>
            </p:txBody>
          </p:sp>
          <p:sp>
            <p:nvSpPr>
              <p:cNvPr id="7" name="Rectangle 6"/>
              <p:cNvSpPr/>
              <p:nvPr/>
            </p:nvSpPr>
            <p:spPr bwMode="auto">
              <a:xfrm>
                <a:off x="8759295" y="1915416"/>
                <a:ext cx="3828585" cy="4420112"/>
              </a:xfrm>
              <a:prstGeom prst="rect">
                <a:avLst/>
              </a:prstGeom>
              <a:solidFill>
                <a:schemeClr val="bg1">
                  <a:lumMod val="95000"/>
                </a:schemeClr>
              </a:solidFill>
              <a:ln w="3175" cap="flat" cmpd="sng" algn="ctr">
                <a:noFill/>
                <a:prstDash val="soli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01" tIns="2193627" rIns="137101" bIns="91401" numCol="1" spcCol="0" rtlCol="0" fromWordArt="0" anchor="t" anchorCtr="0" forceAA="0" compatLnSpc="1">
                <a:prstTxWarp prst="textNoShape">
                  <a:avLst/>
                </a:prstTxWarp>
                <a:noAutofit/>
              </a:bodyPr>
              <a:lstStyle/>
              <a:p>
                <a:pPr marL="0" lvl="1" defTabSz="932384">
                  <a:spcBef>
                    <a:spcPts val="196"/>
                  </a:spcBef>
                  <a:spcAft>
                    <a:spcPts val="196"/>
                  </a:spcAft>
                  <a:defRPr/>
                </a:pPr>
                <a:endParaRPr lang="en-US" sz="1398" kern="0" dirty="0">
                  <a:solidFill>
                    <a:schemeClr val="tx1"/>
                  </a:solidFill>
                </a:endParaRPr>
              </a:p>
            </p:txBody>
          </p:sp>
          <p:sp>
            <p:nvSpPr>
              <p:cNvPr id="8" name="Freeform 7"/>
              <p:cNvSpPr>
                <a:spLocks/>
              </p:cNvSpPr>
              <p:nvPr/>
            </p:nvSpPr>
            <p:spPr bwMode="auto">
              <a:xfrm>
                <a:off x="8872493" y="2154464"/>
                <a:ext cx="3617843" cy="2155620"/>
              </a:xfrm>
              <a:custGeom>
                <a:avLst/>
                <a:gdLst>
                  <a:gd name="T0" fmla="*/ 373 w 509"/>
                  <a:gd name="T1" fmla="*/ 272 h 273"/>
                  <a:gd name="T2" fmla="*/ 509 w 509"/>
                  <a:gd name="T3" fmla="*/ 136 h 273"/>
                  <a:gd name="T4" fmla="*/ 373 w 509"/>
                  <a:gd name="T5" fmla="*/ 0 h 273"/>
                  <a:gd name="T6" fmla="*/ 256 w 509"/>
                  <a:gd name="T7" fmla="*/ 66 h 273"/>
                  <a:gd name="T8" fmla="*/ 209 w 509"/>
                  <a:gd name="T9" fmla="*/ 55 h 273"/>
                  <a:gd name="T10" fmla="*/ 112 w 509"/>
                  <a:gd name="T11" fmla="*/ 114 h 273"/>
                  <a:gd name="T12" fmla="*/ 83 w 509"/>
                  <a:gd name="T13" fmla="*/ 108 h 273"/>
                  <a:gd name="T14" fmla="*/ 0 w 509"/>
                  <a:gd name="T15" fmla="*/ 191 h 273"/>
                  <a:gd name="T16" fmla="*/ 83 w 509"/>
                  <a:gd name="T17" fmla="*/ 273 h 273"/>
                  <a:gd name="T18" fmla="*/ 373 w 509"/>
                  <a:gd name="T19" fmla="*/ 2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73">
                    <a:moveTo>
                      <a:pt x="373" y="272"/>
                    </a:moveTo>
                    <a:cubicBezTo>
                      <a:pt x="448" y="272"/>
                      <a:pt x="509" y="211"/>
                      <a:pt x="509" y="136"/>
                    </a:cubicBezTo>
                    <a:cubicBezTo>
                      <a:pt x="509" y="61"/>
                      <a:pt x="448" y="0"/>
                      <a:pt x="373" y="0"/>
                    </a:cubicBezTo>
                    <a:cubicBezTo>
                      <a:pt x="324" y="0"/>
                      <a:pt x="280" y="26"/>
                      <a:pt x="256" y="66"/>
                    </a:cubicBezTo>
                    <a:cubicBezTo>
                      <a:pt x="242" y="59"/>
                      <a:pt x="226" y="55"/>
                      <a:pt x="209" y="55"/>
                    </a:cubicBezTo>
                    <a:cubicBezTo>
                      <a:pt x="167" y="55"/>
                      <a:pt x="131" y="79"/>
                      <a:pt x="112" y="114"/>
                    </a:cubicBezTo>
                    <a:cubicBezTo>
                      <a:pt x="103" y="110"/>
                      <a:pt x="93" y="108"/>
                      <a:pt x="83" y="108"/>
                    </a:cubicBezTo>
                    <a:cubicBezTo>
                      <a:pt x="37" y="108"/>
                      <a:pt x="0" y="145"/>
                      <a:pt x="0" y="191"/>
                    </a:cubicBezTo>
                    <a:cubicBezTo>
                      <a:pt x="0" y="236"/>
                      <a:pt x="37" y="273"/>
                      <a:pt x="83" y="273"/>
                    </a:cubicBezTo>
                    <a:lnTo>
                      <a:pt x="373" y="272"/>
                    </a:ln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ea typeface="Segoe UI" pitchFamily="34" charset="0"/>
                    <a:cs typeface="Segoe UI" pitchFamily="34" charset="0"/>
                  </a:rPr>
                  <a:t> </a:t>
                </a:r>
              </a:p>
            </p:txBody>
          </p:sp>
        </p:grpSp>
        <p:sp>
          <p:nvSpPr>
            <p:cNvPr id="17" name="TextBox 16"/>
            <p:cNvSpPr txBox="1"/>
            <p:nvPr/>
          </p:nvSpPr>
          <p:spPr>
            <a:xfrm>
              <a:off x="8335612" y="1447966"/>
              <a:ext cx="3828589" cy="747420"/>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3199" kern="0" dirty="0">
                  <a:solidFill>
                    <a:schemeClr val="bg1"/>
                  </a:solidFill>
                  <a:latin typeface="Segoe UI" panose="020B0502040204020203" pitchFamily="34" charset="0"/>
                  <a:cs typeface="Segoe UI" panose="020B0502040204020203" pitchFamily="34" charset="0"/>
                </a:rPr>
                <a:t>IaaS Backup</a:t>
              </a:r>
            </a:p>
          </p:txBody>
        </p:sp>
        <p:sp>
          <p:nvSpPr>
            <p:cNvPr id="19" name="TextBox 18"/>
            <p:cNvSpPr txBox="1"/>
            <p:nvPr/>
          </p:nvSpPr>
          <p:spPr>
            <a:xfrm>
              <a:off x="8335613" y="4652211"/>
              <a:ext cx="3828589" cy="917083"/>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2400" b="1" kern="0" dirty="0">
                  <a:solidFill>
                    <a:sysClr val="windowText" lastClr="000000"/>
                  </a:solidFill>
                  <a:latin typeface="Segoe UI" panose="020B0502040204020203" pitchFamily="34" charset="0"/>
                  <a:cs typeface="Segoe UI" panose="020B0502040204020203" pitchFamily="34" charset="0"/>
                </a:rPr>
                <a:t>Enterprise &amp; SMB</a:t>
              </a:r>
              <a:br>
                <a:rPr lang="en-US" sz="2400" kern="0" dirty="0">
                  <a:solidFill>
                    <a:sysClr val="windowText" lastClr="000000"/>
                  </a:solidFill>
                  <a:latin typeface="Segoe UI" panose="020B0502040204020203" pitchFamily="34" charset="0"/>
                  <a:cs typeface="Segoe UI" panose="020B0502040204020203" pitchFamily="34" charset="0"/>
                </a:rPr>
              </a:br>
              <a:r>
                <a:rPr lang="en-US" sz="2000" kern="0" dirty="0">
                  <a:solidFill>
                    <a:sysClr val="windowText" lastClr="000000"/>
                  </a:solidFill>
                  <a:latin typeface="Segoe UI" panose="020B0502040204020203" pitchFamily="34" charset="0"/>
                  <a:cs typeface="Segoe UI" panose="020B0502040204020203" pitchFamily="34" charset="0"/>
                </a:rPr>
                <a:t>Azure IaaS VM Backup</a:t>
              </a:r>
              <a:endParaRPr lang="en-US" sz="2800" b="1" kern="0" dirty="0">
                <a:solidFill>
                  <a:sysClr val="windowText" lastClr="000000"/>
                </a:solidFill>
                <a:latin typeface="Segoe UI" panose="020B0502040204020203" pitchFamily="34" charset="0"/>
                <a:cs typeface="Segoe UI" panose="020B0502040204020203" pitchFamily="34" charset="0"/>
              </a:endParaRPr>
            </a:p>
          </p:txBody>
        </p:sp>
      </p:grpSp>
      <p:grpSp>
        <p:nvGrpSpPr>
          <p:cNvPr id="60" name="Group 59"/>
          <p:cNvGrpSpPr/>
          <p:nvPr/>
        </p:nvGrpSpPr>
        <p:grpSpPr>
          <a:xfrm>
            <a:off x="394735" y="1448257"/>
            <a:ext cx="3828048" cy="5167981"/>
            <a:chOff x="393907" y="1447966"/>
            <a:chExt cx="3828591" cy="5168714"/>
          </a:xfrm>
        </p:grpSpPr>
        <p:grpSp>
          <p:nvGrpSpPr>
            <p:cNvPr id="40" name="Group 39"/>
            <p:cNvGrpSpPr/>
            <p:nvPr/>
          </p:nvGrpSpPr>
          <p:grpSpPr>
            <a:xfrm>
              <a:off x="393907" y="1447966"/>
              <a:ext cx="3828591" cy="5168714"/>
              <a:chOff x="8335612" y="1438028"/>
              <a:chExt cx="3828591" cy="5168714"/>
            </a:xfrm>
          </p:grpSpPr>
          <p:grpSp>
            <p:nvGrpSpPr>
              <p:cNvPr id="41" name="Group 40"/>
              <p:cNvGrpSpPr/>
              <p:nvPr/>
            </p:nvGrpSpPr>
            <p:grpSpPr>
              <a:xfrm>
                <a:off x="8335613" y="1438028"/>
                <a:ext cx="3828590" cy="5168714"/>
                <a:chOff x="8759292" y="1166814"/>
                <a:chExt cx="3828590" cy="5168714"/>
              </a:xfrm>
            </p:grpSpPr>
            <p:sp>
              <p:nvSpPr>
                <p:cNvPr id="44" name="TextBox 43"/>
                <p:cNvSpPr txBox="1"/>
                <p:nvPr/>
              </p:nvSpPr>
              <p:spPr>
                <a:xfrm>
                  <a:off x="8759292" y="1166814"/>
                  <a:ext cx="3828590" cy="748602"/>
                </a:xfrm>
                <a:prstGeom prst="rect">
                  <a:avLst/>
                </a:prstGeom>
                <a:solidFill>
                  <a:schemeClr val="tx1"/>
                </a:solidFill>
              </p:spPr>
              <p:txBody>
                <a:bodyPr wrap="square" lIns="91401" tIns="91401" rIns="91401" bIns="91401" rtlCol="0">
                  <a:noAutofit/>
                </a:bodyPr>
                <a:lstStyle/>
                <a:p>
                  <a:pPr algn="ctr" defTabSz="932384">
                    <a:defRPr/>
                  </a:pPr>
                  <a:endParaRPr lang="en-US" kern="0" dirty="0">
                    <a:solidFill>
                      <a:srgbClr val="FFFFFF"/>
                    </a:solidFill>
                    <a:latin typeface="Segoe UI Semibold" panose="020B0702040204020203" pitchFamily="34" charset="0"/>
                  </a:endParaRPr>
                </a:p>
              </p:txBody>
            </p:sp>
            <p:sp>
              <p:nvSpPr>
                <p:cNvPr id="45" name="Rectangle 44"/>
                <p:cNvSpPr/>
                <p:nvPr/>
              </p:nvSpPr>
              <p:spPr bwMode="auto">
                <a:xfrm>
                  <a:off x="8759295" y="1915416"/>
                  <a:ext cx="3828585" cy="4420112"/>
                </a:xfrm>
                <a:prstGeom prst="rect">
                  <a:avLst/>
                </a:prstGeom>
                <a:solidFill>
                  <a:schemeClr val="bg1">
                    <a:lumMod val="95000"/>
                  </a:schemeClr>
                </a:solidFill>
                <a:ln w="3175" cap="flat" cmpd="sng" algn="ctr">
                  <a:noFill/>
                  <a:prstDash val="soli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01" tIns="2193627" rIns="137101" bIns="91401" numCol="1" spcCol="0" rtlCol="0" fromWordArt="0" anchor="t" anchorCtr="0" forceAA="0" compatLnSpc="1">
                  <a:prstTxWarp prst="textNoShape">
                    <a:avLst/>
                  </a:prstTxWarp>
                  <a:noAutofit/>
                </a:bodyPr>
                <a:lstStyle/>
                <a:p>
                  <a:pPr marL="0" lvl="1" defTabSz="932384">
                    <a:spcBef>
                      <a:spcPts val="196"/>
                    </a:spcBef>
                    <a:spcAft>
                      <a:spcPts val="196"/>
                    </a:spcAft>
                    <a:defRPr/>
                  </a:pPr>
                  <a:endParaRPr lang="en-US" sz="1398" kern="0" dirty="0">
                    <a:solidFill>
                      <a:schemeClr val="tx1"/>
                    </a:solidFill>
                  </a:endParaRPr>
                </a:p>
              </p:txBody>
            </p:sp>
          </p:grpSp>
          <p:sp>
            <p:nvSpPr>
              <p:cNvPr id="42" name="TextBox 41"/>
              <p:cNvSpPr txBox="1"/>
              <p:nvPr/>
            </p:nvSpPr>
            <p:spPr>
              <a:xfrm>
                <a:off x="8335612" y="1447966"/>
                <a:ext cx="3828589" cy="747420"/>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3199" kern="0" dirty="0">
                    <a:solidFill>
                      <a:schemeClr val="bg1"/>
                    </a:solidFill>
                    <a:latin typeface="Segoe UI" panose="020B0502040204020203" pitchFamily="34" charset="0"/>
                    <a:cs typeface="Segoe UI" panose="020B0502040204020203" pitchFamily="34" charset="0"/>
                  </a:rPr>
                  <a:t>On-Premises</a:t>
                </a:r>
              </a:p>
            </p:txBody>
          </p:sp>
          <p:sp>
            <p:nvSpPr>
              <p:cNvPr id="43" name="TextBox 42"/>
              <p:cNvSpPr txBox="1"/>
              <p:nvPr/>
            </p:nvSpPr>
            <p:spPr>
              <a:xfrm>
                <a:off x="8335613" y="4652211"/>
                <a:ext cx="3828589" cy="1617187"/>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2400" b="1" kern="0" dirty="0">
                    <a:solidFill>
                      <a:sysClr val="windowText" lastClr="000000"/>
                    </a:solidFill>
                    <a:latin typeface="Segoe UI" panose="020B0502040204020203" pitchFamily="34" charset="0"/>
                    <a:cs typeface="Segoe UI" panose="020B0502040204020203" pitchFamily="34" charset="0"/>
                  </a:rPr>
                  <a:t>Enterprise Solution</a:t>
                </a:r>
                <a:br>
                  <a:rPr lang="en-US" sz="2400" kern="0" dirty="0">
                    <a:solidFill>
                      <a:sysClr val="windowText" lastClr="000000"/>
                    </a:solidFill>
                    <a:latin typeface="Segoe UI" panose="020B0502040204020203" pitchFamily="34" charset="0"/>
                    <a:cs typeface="Segoe UI" panose="020B0502040204020203" pitchFamily="34" charset="0"/>
                  </a:rPr>
                </a:br>
                <a:r>
                  <a:rPr lang="en-US" sz="2000" kern="0" dirty="0">
                    <a:solidFill>
                      <a:sysClr val="windowText" lastClr="000000"/>
                    </a:solidFill>
                    <a:latin typeface="Segoe UI" panose="020B0502040204020203" pitchFamily="34" charset="0"/>
                    <a:cs typeface="Segoe UI" panose="020B0502040204020203" pitchFamily="34" charset="0"/>
                  </a:rPr>
                  <a:t>SCDPM</a:t>
                </a:r>
              </a:p>
              <a:p>
                <a:pPr algn="ctr" defTabSz="914224">
                  <a:lnSpc>
                    <a:spcPct val="90000"/>
                  </a:lnSpc>
                  <a:spcAft>
                    <a:spcPts val="600"/>
                  </a:spcAft>
                  <a:defRPr/>
                </a:pPr>
                <a:r>
                  <a:rPr lang="en-US" sz="2400" b="1" kern="0" dirty="0">
                    <a:solidFill>
                      <a:srgbClr val="442359"/>
                    </a:solidFill>
                    <a:latin typeface="Segoe UI" panose="020B0502040204020203" pitchFamily="34" charset="0"/>
                    <a:cs typeface="Segoe UI" panose="020B0502040204020203" pitchFamily="34" charset="0"/>
                  </a:rPr>
                  <a:t>SMB Solution</a:t>
                </a:r>
                <a:br>
                  <a:rPr lang="en-US" sz="2400" kern="0" dirty="0">
                    <a:solidFill>
                      <a:srgbClr val="442359"/>
                    </a:solidFill>
                    <a:latin typeface="Segoe UI" panose="020B0502040204020203" pitchFamily="34" charset="0"/>
                    <a:cs typeface="Segoe UI" panose="020B0502040204020203" pitchFamily="34" charset="0"/>
                  </a:rPr>
                </a:br>
                <a:r>
                  <a:rPr lang="en-US" sz="2000" kern="0" dirty="0">
                    <a:solidFill>
                      <a:srgbClr val="442359"/>
                    </a:solidFill>
                    <a:latin typeface="Segoe UI" panose="020B0502040204020203" pitchFamily="34" charset="0"/>
                    <a:cs typeface="Segoe UI" panose="020B0502040204020203" pitchFamily="34" charset="0"/>
                  </a:rPr>
                  <a:t>Azure Backup Server</a:t>
                </a:r>
                <a:endParaRPr lang="en-US" sz="2800" b="1" kern="0" dirty="0">
                  <a:solidFill>
                    <a:sysClr val="windowText" lastClr="000000"/>
                  </a:solidFill>
                  <a:latin typeface="Segoe UI" panose="020B0502040204020203" pitchFamily="34" charset="0"/>
                  <a:cs typeface="Segoe UI" panose="020B0502040204020203" pitchFamily="34" charset="0"/>
                </a:endParaRPr>
              </a:p>
            </p:txBody>
          </p:sp>
        </p:grpSp>
        <p:sp>
          <p:nvSpPr>
            <p:cNvPr id="48" name="Left Arrow 47"/>
            <p:cNvSpPr/>
            <p:nvPr/>
          </p:nvSpPr>
          <p:spPr bwMode="auto">
            <a:xfrm flipH="1">
              <a:off x="830845" y="2596646"/>
              <a:ext cx="2509291" cy="1574064"/>
            </a:xfrm>
            <a:prstGeom prst="leftArrow">
              <a:avLst>
                <a:gd name="adj1" fmla="val 100000"/>
                <a:gd name="adj2" fmla="val 47266"/>
              </a:avLst>
            </a:prstGeom>
            <a:noFill/>
            <a:ln w="12700" cap="flat" cmpd="sng" algn="ctr">
              <a:solidFill>
                <a:schemeClr val="bg1">
                  <a:lumMod val="50000"/>
                </a:schemeClr>
              </a:solidFill>
              <a:prstDash val="dash"/>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799" fontAlgn="base">
                <a:spcBef>
                  <a:spcPct val="0"/>
                </a:spcBef>
                <a:spcAft>
                  <a:spcPct val="0"/>
                </a:spcAft>
                <a:defRPr/>
              </a:pPr>
              <a:endParaRPr lang="en-GB" sz="2040" kern="0" dirty="0">
                <a:solidFill>
                  <a:srgbClr val="FFFFFF"/>
                </a:solidFill>
              </a:endParaRPr>
            </a:p>
          </p:txBody>
        </p:sp>
        <p:sp>
          <p:nvSpPr>
            <p:cNvPr id="50" name="Freeform 10"/>
            <p:cNvSpPr>
              <a:spLocks noEditPoints="1"/>
            </p:cNvSpPr>
            <p:nvPr/>
          </p:nvSpPr>
          <p:spPr bwMode="auto">
            <a:xfrm flipH="1">
              <a:off x="3074506" y="2546403"/>
              <a:ext cx="777622" cy="1717071"/>
            </a:xfrm>
            <a:custGeom>
              <a:avLst/>
              <a:gdLst>
                <a:gd name="T0" fmla="*/ 245 w 368"/>
                <a:gd name="T1" fmla="*/ 0 h 733"/>
                <a:gd name="T2" fmla="*/ 2 w 368"/>
                <a:gd name="T3" fmla="*/ 40 h 733"/>
                <a:gd name="T4" fmla="*/ 0 w 368"/>
                <a:gd name="T5" fmla="*/ 686 h 733"/>
                <a:gd name="T6" fmla="*/ 241 w 368"/>
                <a:gd name="T7" fmla="*/ 733 h 733"/>
                <a:gd name="T8" fmla="*/ 364 w 368"/>
                <a:gd name="T9" fmla="*/ 671 h 733"/>
                <a:gd name="T10" fmla="*/ 368 w 368"/>
                <a:gd name="T11" fmla="*/ 53 h 733"/>
                <a:gd name="T12" fmla="*/ 245 w 368"/>
                <a:gd name="T13" fmla="*/ 0 h 733"/>
                <a:gd name="T14" fmla="*/ 221 w 368"/>
                <a:gd name="T15" fmla="*/ 711 h 733"/>
                <a:gd name="T16" fmla="*/ 16 w 368"/>
                <a:gd name="T17" fmla="*/ 673 h 733"/>
                <a:gd name="T18" fmla="*/ 16 w 368"/>
                <a:gd name="T19" fmla="*/ 440 h 733"/>
                <a:gd name="T20" fmla="*/ 223 w 368"/>
                <a:gd name="T21" fmla="*/ 451 h 733"/>
                <a:gd name="T22" fmla="*/ 221 w 368"/>
                <a:gd name="T23" fmla="*/ 711 h 733"/>
                <a:gd name="T24" fmla="*/ 223 w 368"/>
                <a:gd name="T25" fmla="*/ 433 h 733"/>
                <a:gd name="T26" fmla="*/ 16 w 368"/>
                <a:gd name="T27" fmla="*/ 423 h 733"/>
                <a:gd name="T28" fmla="*/ 16 w 368"/>
                <a:gd name="T29" fmla="*/ 376 h 733"/>
                <a:gd name="T30" fmla="*/ 223 w 368"/>
                <a:gd name="T31" fmla="*/ 380 h 733"/>
                <a:gd name="T32" fmla="*/ 223 w 368"/>
                <a:gd name="T33" fmla="*/ 433 h 733"/>
                <a:gd name="T34" fmla="*/ 223 w 368"/>
                <a:gd name="T35" fmla="*/ 362 h 733"/>
                <a:gd name="T36" fmla="*/ 16 w 368"/>
                <a:gd name="T37" fmla="*/ 359 h 733"/>
                <a:gd name="T38" fmla="*/ 17 w 368"/>
                <a:gd name="T39" fmla="*/ 311 h 733"/>
                <a:gd name="T40" fmla="*/ 223 w 368"/>
                <a:gd name="T41" fmla="*/ 308 h 733"/>
                <a:gd name="T42" fmla="*/ 223 w 368"/>
                <a:gd name="T43" fmla="*/ 362 h 733"/>
                <a:gd name="T44" fmla="*/ 223 w 368"/>
                <a:gd name="T45" fmla="*/ 290 h 733"/>
                <a:gd name="T46" fmla="*/ 17 w 368"/>
                <a:gd name="T47" fmla="*/ 295 h 733"/>
                <a:gd name="T48" fmla="*/ 17 w 368"/>
                <a:gd name="T49" fmla="*/ 247 h 733"/>
                <a:gd name="T50" fmla="*/ 224 w 368"/>
                <a:gd name="T51" fmla="*/ 237 h 733"/>
                <a:gd name="T52" fmla="*/ 223 w 368"/>
                <a:gd name="T53" fmla="*/ 290 h 733"/>
                <a:gd name="T54" fmla="*/ 224 w 368"/>
                <a:gd name="T55" fmla="*/ 219 h 733"/>
                <a:gd name="T56" fmla="*/ 17 w 368"/>
                <a:gd name="T57" fmla="*/ 231 h 733"/>
                <a:gd name="T58" fmla="*/ 17 w 368"/>
                <a:gd name="T59" fmla="*/ 183 h 733"/>
                <a:gd name="T60" fmla="*/ 224 w 368"/>
                <a:gd name="T61" fmla="*/ 165 h 733"/>
                <a:gd name="T62" fmla="*/ 224 w 368"/>
                <a:gd name="T63" fmla="*/ 219 h 733"/>
                <a:gd name="T64" fmla="*/ 225 w 368"/>
                <a:gd name="T65" fmla="*/ 147 h 733"/>
                <a:gd name="T66" fmla="*/ 18 w 368"/>
                <a:gd name="T67" fmla="*/ 167 h 733"/>
                <a:gd name="T68" fmla="*/ 18 w 368"/>
                <a:gd name="T69" fmla="*/ 119 h 733"/>
                <a:gd name="T70" fmla="*/ 225 w 368"/>
                <a:gd name="T71" fmla="*/ 94 h 733"/>
                <a:gd name="T72" fmla="*/ 225 w 368"/>
                <a:gd name="T73" fmla="*/ 147 h 733"/>
                <a:gd name="T74" fmla="*/ 225 w 368"/>
                <a:gd name="T75" fmla="*/ 75 h 733"/>
                <a:gd name="T76" fmla="*/ 18 w 368"/>
                <a:gd name="T77" fmla="*/ 102 h 733"/>
                <a:gd name="T78" fmla="*/ 18 w 368"/>
                <a:gd name="T79" fmla="*/ 54 h 733"/>
                <a:gd name="T80" fmla="*/ 225 w 368"/>
                <a:gd name="T81" fmla="*/ 22 h 733"/>
                <a:gd name="T82" fmla="*/ 225 w 368"/>
                <a:gd name="T83" fmla="*/ 75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8" h="733">
                  <a:moveTo>
                    <a:pt x="245" y="0"/>
                  </a:moveTo>
                  <a:lnTo>
                    <a:pt x="2" y="40"/>
                  </a:lnTo>
                  <a:lnTo>
                    <a:pt x="0" y="686"/>
                  </a:lnTo>
                  <a:lnTo>
                    <a:pt x="241" y="733"/>
                  </a:lnTo>
                  <a:lnTo>
                    <a:pt x="364" y="671"/>
                  </a:lnTo>
                  <a:lnTo>
                    <a:pt x="368" y="53"/>
                  </a:lnTo>
                  <a:lnTo>
                    <a:pt x="245" y="0"/>
                  </a:lnTo>
                  <a:close/>
                  <a:moveTo>
                    <a:pt x="221" y="711"/>
                  </a:moveTo>
                  <a:lnTo>
                    <a:pt x="16" y="673"/>
                  </a:lnTo>
                  <a:lnTo>
                    <a:pt x="16" y="440"/>
                  </a:lnTo>
                  <a:lnTo>
                    <a:pt x="223" y="451"/>
                  </a:lnTo>
                  <a:lnTo>
                    <a:pt x="221" y="711"/>
                  </a:lnTo>
                  <a:close/>
                  <a:moveTo>
                    <a:pt x="223" y="433"/>
                  </a:moveTo>
                  <a:lnTo>
                    <a:pt x="16" y="423"/>
                  </a:lnTo>
                  <a:lnTo>
                    <a:pt x="16" y="376"/>
                  </a:lnTo>
                  <a:lnTo>
                    <a:pt x="223" y="380"/>
                  </a:lnTo>
                  <a:lnTo>
                    <a:pt x="223" y="433"/>
                  </a:lnTo>
                  <a:close/>
                  <a:moveTo>
                    <a:pt x="223" y="362"/>
                  </a:moveTo>
                  <a:lnTo>
                    <a:pt x="16" y="359"/>
                  </a:lnTo>
                  <a:lnTo>
                    <a:pt x="17" y="311"/>
                  </a:lnTo>
                  <a:lnTo>
                    <a:pt x="223" y="308"/>
                  </a:lnTo>
                  <a:lnTo>
                    <a:pt x="223" y="362"/>
                  </a:lnTo>
                  <a:close/>
                  <a:moveTo>
                    <a:pt x="223" y="290"/>
                  </a:moveTo>
                  <a:lnTo>
                    <a:pt x="17" y="295"/>
                  </a:lnTo>
                  <a:lnTo>
                    <a:pt x="17" y="247"/>
                  </a:lnTo>
                  <a:lnTo>
                    <a:pt x="224" y="237"/>
                  </a:lnTo>
                  <a:lnTo>
                    <a:pt x="223" y="290"/>
                  </a:lnTo>
                  <a:close/>
                  <a:moveTo>
                    <a:pt x="224" y="219"/>
                  </a:moveTo>
                  <a:lnTo>
                    <a:pt x="17" y="231"/>
                  </a:lnTo>
                  <a:lnTo>
                    <a:pt x="17" y="183"/>
                  </a:lnTo>
                  <a:lnTo>
                    <a:pt x="224" y="165"/>
                  </a:lnTo>
                  <a:lnTo>
                    <a:pt x="224" y="219"/>
                  </a:lnTo>
                  <a:close/>
                  <a:moveTo>
                    <a:pt x="225" y="147"/>
                  </a:moveTo>
                  <a:lnTo>
                    <a:pt x="18" y="167"/>
                  </a:lnTo>
                  <a:lnTo>
                    <a:pt x="18" y="119"/>
                  </a:lnTo>
                  <a:lnTo>
                    <a:pt x="225" y="94"/>
                  </a:lnTo>
                  <a:lnTo>
                    <a:pt x="225" y="147"/>
                  </a:lnTo>
                  <a:close/>
                  <a:moveTo>
                    <a:pt x="225" y="75"/>
                  </a:moveTo>
                  <a:lnTo>
                    <a:pt x="18" y="102"/>
                  </a:lnTo>
                  <a:lnTo>
                    <a:pt x="18" y="54"/>
                  </a:lnTo>
                  <a:lnTo>
                    <a:pt x="225" y="22"/>
                  </a:lnTo>
                  <a:lnTo>
                    <a:pt x="225" y="75"/>
                  </a:lnTo>
                  <a:close/>
                </a:path>
              </a:pathLst>
            </a:custGeom>
            <a:solidFill>
              <a:schemeClr val="bg1">
                <a:lumMod val="65000"/>
              </a:schemeClr>
            </a:solidFill>
            <a:ln>
              <a:noFill/>
            </a:ln>
          </p:spPr>
          <p:txBody>
            <a:bodyPr vert="horz" wrap="square" lIns="93247" tIns="46623" rIns="93247" bIns="46623" numCol="1" anchor="t" anchorCtr="0" compatLnSpc="1">
              <a:prstTxWarp prst="textNoShape">
                <a:avLst/>
              </a:prstTxWarp>
            </a:bodyPr>
            <a:lstStyle/>
            <a:p>
              <a:pPr defTabSz="932418">
                <a:defRPr/>
              </a:pPr>
              <a:endParaRPr lang="en-GB" sz="1836" kern="0">
                <a:solidFill>
                  <a:srgbClr val="FFFFFF"/>
                </a:solidFill>
              </a:endParaRPr>
            </a:p>
          </p:txBody>
        </p:sp>
        <p:sp>
          <p:nvSpPr>
            <p:cNvPr id="51" name="Freeform 5"/>
            <p:cNvSpPr>
              <a:spLocks noEditPoints="1"/>
            </p:cNvSpPr>
            <p:nvPr/>
          </p:nvSpPr>
          <p:spPr bwMode="auto">
            <a:xfrm flipH="1">
              <a:off x="2112247" y="2723822"/>
              <a:ext cx="360863" cy="609465"/>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lumMod val="65000"/>
              </a:schemeClr>
            </a:solidFill>
            <a:ln w="12700" cap="flat" cmpd="sng">
              <a:no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GB" sz="1836" kern="0">
                <a:solidFill>
                  <a:srgbClr val="FFFFFF"/>
                </a:solidFill>
              </a:endParaRPr>
            </a:p>
          </p:txBody>
        </p:sp>
        <p:sp>
          <p:nvSpPr>
            <p:cNvPr id="52" name="Freeform 5"/>
            <p:cNvSpPr>
              <a:spLocks noEditPoints="1"/>
            </p:cNvSpPr>
            <p:nvPr/>
          </p:nvSpPr>
          <p:spPr bwMode="auto">
            <a:xfrm flipH="1">
              <a:off x="1573279" y="2723822"/>
              <a:ext cx="360863" cy="609465"/>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lumMod val="65000"/>
              </a:schemeClr>
            </a:solidFill>
            <a:ln w="12700" cap="flat" cmpd="sng">
              <a:no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GB" sz="1836" kern="0">
                <a:solidFill>
                  <a:srgbClr val="FFFFFF"/>
                </a:solidFill>
              </a:endParaRPr>
            </a:p>
          </p:txBody>
        </p:sp>
        <p:sp>
          <p:nvSpPr>
            <p:cNvPr id="53" name="Freeform 5"/>
            <p:cNvSpPr>
              <a:spLocks noEditPoints="1"/>
            </p:cNvSpPr>
            <p:nvPr/>
          </p:nvSpPr>
          <p:spPr bwMode="auto">
            <a:xfrm flipH="1">
              <a:off x="1046623" y="2723820"/>
              <a:ext cx="360863" cy="609465"/>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lumMod val="65000"/>
              </a:schemeClr>
            </a:solidFill>
            <a:ln w="12700" cap="flat" cmpd="sng">
              <a:no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GB" sz="1836" kern="0">
                <a:solidFill>
                  <a:srgbClr val="FFFFFF"/>
                </a:solidFill>
              </a:endParaRPr>
            </a:p>
          </p:txBody>
        </p:sp>
        <p:sp>
          <p:nvSpPr>
            <p:cNvPr id="55" name="Freeform 5"/>
            <p:cNvSpPr>
              <a:spLocks noEditPoints="1"/>
            </p:cNvSpPr>
            <p:nvPr/>
          </p:nvSpPr>
          <p:spPr bwMode="auto">
            <a:xfrm flipH="1">
              <a:off x="2112247" y="3488059"/>
              <a:ext cx="360863" cy="609465"/>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lumMod val="65000"/>
              </a:schemeClr>
            </a:solidFill>
            <a:ln w="12700" cap="flat" cmpd="sng">
              <a:no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GB" sz="1836" kern="0">
                <a:solidFill>
                  <a:srgbClr val="FFFFFF"/>
                </a:solidFill>
              </a:endParaRPr>
            </a:p>
          </p:txBody>
        </p:sp>
        <p:sp>
          <p:nvSpPr>
            <p:cNvPr id="56" name="Freeform 5"/>
            <p:cNvSpPr>
              <a:spLocks noEditPoints="1"/>
            </p:cNvSpPr>
            <p:nvPr/>
          </p:nvSpPr>
          <p:spPr bwMode="auto">
            <a:xfrm flipH="1">
              <a:off x="1572159" y="3488058"/>
              <a:ext cx="360863" cy="609465"/>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lumMod val="65000"/>
              </a:schemeClr>
            </a:solidFill>
            <a:ln w="12700" cap="flat" cmpd="sng">
              <a:no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GB" sz="1836" kern="0">
                <a:solidFill>
                  <a:srgbClr val="FFFFFF"/>
                </a:solidFill>
              </a:endParaRPr>
            </a:p>
          </p:txBody>
        </p:sp>
        <p:sp>
          <p:nvSpPr>
            <p:cNvPr id="57" name="Freeform 5"/>
            <p:cNvSpPr>
              <a:spLocks noEditPoints="1"/>
            </p:cNvSpPr>
            <p:nvPr/>
          </p:nvSpPr>
          <p:spPr bwMode="auto">
            <a:xfrm flipH="1">
              <a:off x="1046623" y="3488056"/>
              <a:ext cx="360863" cy="609465"/>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lumMod val="65000"/>
              </a:schemeClr>
            </a:solidFill>
            <a:ln w="12700" cap="flat" cmpd="sng">
              <a:no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GB" sz="1836" kern="0">
                <a:solidFill>
                  <a:srgbClr val="FFFFFF"/>
                </a:solidFill>
              </a:endParaRPr>
            </a:p>
          </p:txBody>
        </p:sp>
      </p:grpSp>
      <p:grpSp>
        <p:nvGrpSpPr>
          <p:cNvPr id="61" name="Group 60"/>
          <p:cNvGrpSpPr/>
          <p:nvPr/>
        </p:nvGrpSpPr>
        <p:grpSpPr>
          <a:xfrm>
            <a:off x="4384898" y="1438320"/>
            <a:ext cx="3828048" cy="5167981"/>
            <a:chOff x="4384637" y="1438028"/>
            <a:chExt cx="3828591" cy="5168714"/>
          </a:xfrm>
        </p:grpSpPr>
        <p:grpSp>
          <p:nvGrpSpPr>
            <p:cNvPr id="33" name="Group 32"/>
            <p:cNvGrpSpPr/>
            <p:nvPr/>
          </p:nvGrpSpPr>
          <p:grpSpPr>
            <a:xfrm>
              <a:off x="4384637" y="1438028"/>
              <a:ext cx="3828591" cy="5168714"/>
              <a:chOff x="8335612" y="1438028"/>
              <a:chExt cx="3828591" cy="5168714"/>
            </a:xfrm>
          </p:grpSpPr>
          <p:grpSp>
            <p:nvGrpSpPr>
              <p:cNvPr id="34" name="Group 33"/>
              <p:cNvGrpSpPr/>
              <p:nvPr/>
            </p:nvGrpSpPr>
            <p:grpSpPr>
              <a:xfrm>
                <a:off x="8335613" y="1438028"/>
                <a:ext cx="3828590" cy="5168714"/>
                <a:chOff x="8759292" y="1166814"/>
                <a:chExt cx="3828590" cy="5168714"/>
              </a:xfrm>
            </p:grpSpPr>
            <p:sp>
              <p:nvSpPr>
                <p:cNvPr id="37" name="TextBox 36"/>
                <p:cNvSpPr txBox="1"/>
                <p:nvPr/>
              </p:nvSpPr>
              <p:spPr>
                <a:xfrm>
                  <a:off x="8759292" y="1166814"/>
                  <a:ext cx="3828590" cy="748602"/>
                </a:xfrm>
                <a:prstGeom prst="rect">
                  <a:avLst/>
                </a:prstGeom>
                <a:solidFill>
                  <a:schemeClr val="tx1"/>
                </a:solidFill>
              </p:spPr>
              <p:txBody>
                <a:bodyPr wrap="square" lIns="91401" tIns="91401" rIns="91401" bIns="91401" rtlCol="0">
                  <a:noAutofit/>
                </a:bodyPr>
                <a:lstStyle/>
                <a:p>
                  <a:pPr algn="ctr" defTabSz="932384">
                    <a:defRPr/>
                  </a:pPr>
                  <a:endParaRPr lang="en-US" kern="0" dirty="0">
                    <a:solidFill>
                      <a:srgbClr val="FFFFFF"/>
                    </a:solidFill>
                    <a:latin typeface="Segoe UI Semibold" panose="020B0702040204020203" pitchFamily="34" charset="0"/>
                  </a:endParaRPr>
                </a:p>
              </p:txBody>
            </p:sp>
            <p:sp>
              <p:nvSpPr>
                <p:cNvPr id="38" name="Rectangle 37"/>
                <p:cNvSpPr/>
                <p:nvPr/>
              </p:nvSpPr>
              <p:spPr bwMode="auto">
                <a:xfrm>
                  <a:off x="8759295" y="1915416"/>
                  <a:ext cx="3828585" cy="4420112"/>
                </a:xfrm>
                <a:prstGeom prst="rect">
                  <a:avLst/>
                </a:prstGeom>
                <a:solidFill>
                  <a:schemeClr val="bg1">
                    <a:lumMod val="95000"/>
                  </a:schemeClr>
                </a:solidFill>
                <a:ln w="3175" cap="flat" cmpd="sng" algn="ctr">
                  <a:noFill/>
                  <a:prstDash val="soli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01" tIns="2193627" rIns="137101" bIns="91401" numCol="1" spcCol="0" rtlCol="0" fromWordArt="0" anchor="t" anchorCtr="0" forceAA="0" compatLnSpc="1">
                  <a:prstTxWarp prst="textNoShape">
                    <a:avLst/>
                  </a:prstTxWarp>
                  <a:noAutofit/>
                </a:bodyPr>
                <a:lstStyle/>
                <a:p>
                  <a:pPr marL="0" lvl="1" defTabSz="932384">
                    <a:spcBef>
                      <a:spcPts val="196"/>
                    </a:spcBef>
                    <a:spcAft>
                      <a:spcPts val="196"/>
                    </a:spcAft>
                    <a:defRPr/>
                  </a:pPr>
                  <a:endParaRPr lang="en-US" sz="1398" kern="0" dirty="0">
                    <a:solidFill>
                      <a:schemeClr val="tx1"/>
                    </a:solidFill>
                  </a:endParaRPr>
                </a:p>
              </p:txBody>
            </p:sp>
            <p:sp>
              <p:nvSpPr>
                <p:cNvPr id="39" name="Freeform 38"/>
                <p:cNvSpPr>
                  <a:spLocks/>
                </p:cNvSpPr>
                <p:nvPr/>
              </p:nvSpPr>
              <p:spPr bwMode="auto">
                <a:xfrm>
                  <a:off x="10387804" y="2154464"/>
                  <a:ext cx="2102532" cy="1252752"/>
                </a:xfrm>
                <a:custGeom>
                  <a:avLst/>
                  <a:gdLst>
                    <a:gd name="T0" fmla="*/ 373 w 509"/>
                    <a:gd name="T1" fmla="*/ 272 h 273"/>
                    <a:gd name="T2" fmla="*/ 509 w 509"/>
                    <a:gd name="T3" fmla="*/ 136 h 273"/>
                    <a:gd name="T4" fmla="*/ 373 w 509"/>
                    <a:gd name="T5" fmla="*/ 0 h 273"/>
                    <a:gd name="T6" fmla="*/ 256 w 509"/>
                    <a:gd name="T7" fmla="*/ 66 h 273"/>
                    <a:gd name="T8" fmla="*/ 209 w 509"/>
                    <a:gd name="T9" fmla="*/ 55 h 273"/>
                    <a:gd name="T10" fmla="*/ 112 w 509"/>
                    <a:gd name="T11" fmla="*/ 114 h 273"/>
                    <a:gd name="T12" fmla="*/ 83 w 509"/>
                    <a:gd name="T13" fmla="*/ 108 h 273"/>
                    <a:gd name="T14" fmla="*/ 0 w 509"/>
                    <a:gd name="T15" fmla="*/ 191 h 273"/>
                    <a:gd name="T16" fmla="*/ 83 w 509"/>
                    <a:gd name="T17" fmla="*/ 273 h 273"/>
                    <a:gd name="T18" fmla="*/ 373 w 509"/>
                    <a:gd name="T19" fmla="*/ 2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73">
                      <a:moveTo>
                        <a:pt x="373" y="272"/>
                      </a:moveTo>
                      <a:cubicBezTo>
                        <a:pt x="448" y="272"/>
                        <a:pt x="509" y="211"/>
                        <a:pt x="509" y="136"/>
                      </a:cubicBezTo>
                      <a:cubicBezTo>
                        <a:pt x="509" y="61"/>
                        <a:pt x="448" y="0"/>
                        <a:pt x="373" y="0"/>
                      </a:cubicBezTo>
                      <a:cubicBezTo>
                        <a:pt x="324" y="0"/>
                        <a:pt x="280" y="26"/>
                        <a:pt x="256" y="66"/>
                      </a:cubicBezTo>
                      <a:cubicBezTo>
                        <a:pt x="242" y="59"/>
                        <a:pt x="226" y="55"/>
                        <a:pt x="209" y="55"/>
                      </a:cubicBezTo>
                      <a:cubicBezTo>
                        <a:pt x="167" y="55"/>
                        <a:pt x="131" y="79"/>
                        <a:pt x="112" y="114"/>
                      </a:cubicBezTo>
                      <a:cubicBezTo>
                        <a:pt x="103" y="110"/>
                        <a:pt x="93" y="108"/>
                        <a:pt x="83" y="108"/>
                      </a:cubicBezTo>
                      <a:cubicBezTo>
                        <a:pt x="37" y="108"/>
                        <a:pt x="0" y="145"/>
                        <a:pt x="0" y="191"/>
                      </a:cubicBezTo>
                      <a:cubicBezTo>
                        <a:pt x="0" y="236"/>
                        <a:pt x="37" y="273"/>
                        <a:pt x="83" y="273"/>
                      </a:cubicBezTo>
                      <a:lnTo>
                        <a:pt x="373" y="272"/>
                      </a:ln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ea typeface="Segoe UI" pitchFamily="34" charset="0"/>
                      <a:cs typeface="Segoe UI" pitchFamily="34" charset="0"/>
                    </a:rPr>
                    <a:t> </a:t>
                  </a:r>
                </a:p>
              </p:txBody>
            </p:sp>
          </p:grpSp>
          <p:sp>
            <p:nvSpPr>
              <p:cNvPr id="35" name="TextBox 34"/>
              <p:cNvSpPr txBox="1"/>
              <p:nvPr/>
            </p:nvSpPr>
            <p:spPr>
              <a:xfrm>
                <a:off x="8335612" y="1447966"/>
                <a:ext cx="3828589" cy="747420"/>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3199" kern="0" dirty="0">
                    <a:solidFill>
                      <a:schemeClr val="bg1"/>
                    </a:solidFill>
                    <a:latin typeface="Segoe UI" panose="020B0502040204020203" pitchFamily="34" charset="0"/>
                    <a:cs typeface="Segoe UI" panose="020B0502040204020203" pitchFamily="34" charset="0"/>
                  </a:rPr>
                  <a:t>Hybrid Backup</a:t>
                </a:r>
              </a:p>
            </p:txBody>
          </p:sp>
          <p:sp>
            <p:nvSpPr>
              <p:cNvPr id="36" name="TextBox 35"/>
              <p:cNvSpPr txBox="1"/>
              <p:nvPr/>
            </p:nvSpPr>
            <p:spPr>
              <a:xfrm>
                <a:off x="8335613" y="4652211"/>
                <a:ext cx="3828589" cy="1899741"/>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2400" b="1" kern="0" dirty="0">
                    <a:solidFill>
                      <a:sysClr val="windowText" lastClr="000000"/>
                    </a:solidFill>
                    <a:latin typeface="Segoe UI" panose="020B0502040204020203" pitchFamily="34" charset="0"/>
                    <a:cs typeface="Segoe UI" panose="020B0502040204020203" pitchFamily="34" charset="0"/>
                  </a:rPr>
                  <a:t>Enterprise Solution</a:t>
                </a:r>
                <a:br>
                  <a:rPr lang="en-US" sz="2400" kern="0" dirty="0">
                    <a:solidFill>
                      <a:sysClr val="windowText" lastClr="000000"/>
                    </a:solidFill>
                    <a:latin typeface="Segoe UI" panose="020B0502040204020203" pitchFamily="34" charset="0"/>
                    <a:cs typeface="Segoe UI" panose="020B0502040204020203" pitchFamily="34" charset="0"/>
                  </a:rPr>
                </a:br>
                <a:r>
                  <a:rPr lang="en-US" sz="2000" kern="0" dirty="0">
                    <a:solidFill>
                      <a:sysClr val="windowText" lastClr="000000"/>
                    </a:solidFill>
                    <a:latin typeface="Segoe UI" panose="020B0502040204020203" pitchFamily="34" charset="0"/>
                    <a:cs typeface="Segoe UI" panose="020B0502040204020203" pitchFamily="34" charset="0"/>
                  </a:rPr>
                  <a:t>SCDPM + Azure Backup</a:t>
                </a:r>
              </a:p>
              <a:p>
                <a:pPr algn="ctr" defTabSz="914224">
                  <a:lnSpc>
                    <a:spcPct val="90000"/>
                  </a:lnSpc>
                  <a:spcAft>
                    <a:spcPts val="600"/>
                  </a:spcAft>
                  <a:defRPr/>
                </a:pPr>
                <a:r>
                  <a:rPr lang="en-US" sz="2400" b="1" kern="0" dirty="0">
                    <a:solidFill>
                      <a:srgbClr val="442359"/>
                    </a:solidFill>
                    <a:latin typeface="Segoe UI" panose="020B0502040204020203" pitchFamily="34" charset="0"/>
                    <a:cs typeface="Segoe UI" panose="020B0502040204020203" pitchFamily="34" charset="0"/>
                  </a:rPr>
                  <a:t>SMB Solution</a:t>
                </a:r>
                <a:br>
                  <a:rPr lang="en-US" sz="2400" kern="0" dirty="0">
                    <a:solidFill>
                      <a:srgbClr val="442359"/>
                    </a:solidFill>
                    <a:latin typeface="Segoe UI" panose="020B0502040204020203" pitchFamily="34" charset="0"/>
                    <a:cs typeface="Segoe UI" panose="020B0502040204020203" pitchFamily="34" charset="0"/>
                  </a:rPr>
                </a:br>
                <a:r>
                  <a:rPr lang="en-US" sz="2000" kern="0" dirty="0">
                    <a:solidFill>
                      <a:srgbClr val="442359"/>
                    </a:solidFill>
                    <a:latin typeface="Segoe UI" panose="020B0502040204020203" pitchFamily="34" charset="0"/>
                    <a:cs typeface="Segoe UI" panose="020B0502040204020203" pitchFamily="34" charset="0"/>
                  </a:rPr>
                  <a:t>Azure Backup Server</a:t>
                </a:r>
                <a:br>
                  <a:rPr lang="en-US" sz="2000" kern="0" dirty="0">
                    <a:solidFill>
                      <a:srgbClr val="442359"/>
                    </a:solidFill>
                    <a:latin typeface="Segoe UI" panose="020B0502040204020203" pitchFamily="34" charset="0"/>
                    <a:cs typeface="Segoe UI" panose="020B0502040204020203" pitchFamily="34" charset="0"/>
                  </a:rPr>
                </a:br>
                <a:r>
                  <a:rPr lang="en-US" sz="2000" kern="0" dirty="0">
                    <a:solidFill>
                      <a:srgbClr val="442359"/>
                    </a:solidFill>
                    <a:latin typeface="Segoe UI" panose="020B0502040204020203" pitchFamily="34" charset="0"/>
                    <a:cs typeface="Segoe UI" panose="020B0502040204020203" pitchFamily="34" charset="0"/>
                  </a:rPr>
                  <a:t>Azure Backup Agent</a:t>
                </a:r>
                <a:endParaRPr lang="en-US" sz="2800" kern="0" dirty="0">
                  <a:solidFill>
                    <a:sysClr val="windowText" lastClr="000000"/>
                  </a:solidFill>
                  <a:latin typeface="Segoe UI" panose="020B0502040204020203" pitchFamily="34" charset="0"/>
                  <a:cs typeface="Segoe UI" panose="020B0502040204020203" pitchFamily="34" charset="0"/>
                </a:endParaRPr>
              </a:p>
            </p:txBody>
          </p:sp>
        </p:grpSp>
        <p:sp>
          <p:nvSpPr>
            <p:cNvPr id="58" name="Freeform 10"/>
            <p:cNvSpPr>
              <a:spLocks noEditPoints="1"/>
            </p:cNvSpPr>
            <p:nvPr/>
          </p:nvSpPr>
          <p:spPr bwMode="auto">
            <a:xfrm flipH="1">
              <a:off x="4846715" y="2546402"/>
              <a:ext cx="777622" cy="1717071"/>
            </a:xfrm>
            <a:custGeom>
              <a:avLst/>
              <a:gdLst>
                <a:gd name="T0" fmla="*/ 245 w 368"/>
                <a:gd name="T1" fmla="*/ 0 h 733"/>
                <a:gd name="T2" fmla="*/ 2 w 368"/>
                <a:gd name="T3" fmla="*/ 40 h 733"/>
                <a:gd name="T4" fmla="*/ 0 w 368"/>
                <a:gd name="T5" fmla="*/ 686 h 733"/>
                <a:gd name="T6" fmla="*/ 241 w 368"/>
                <a:gd name="T7" fmla="*/ 733 h 733"/>
                <a:gd name="T8" fmla="*/ 364 w 368"/>
                <a:gd name="T9" fmla="*/ 671 h 733"/>
                <a:gd name="T10" fmla="*/ 368 w 368"/>
                <a:gd name="T11" fmla="*/ 53 h 733"/>
                <a:gd name="T12" fmla="*/ 245 w 368"/>
                <a:gd name="T13" fmla="*/ 0 h 733"/>
                <a:gd name="T14" fmla="*/ 221 w 368"/>
                <a:gd name="T15" fmla="*/ 711 h 733"/>
                <a:gd name="T16" fmla="*/ 16 w 368"/>
                <a:gd name="T17" fmla="*/ 673 h 733"/>
                <a:gd name="T18" fmla="*/ 16 w 368"/>
                <a:gd name="T19" fmla="*/ 440 h 733"/>
                <a:gd name="T20" fmla="*/ 223 w 368"/>
                <a:gd name="T21" fmla="*/ 451 h 733"/>
                <a:gd name="T22" fmla="*/ 221 w 368"/>
                <a:gd name="T23" fmla="*/ 711 h 733"/>
                <a:gd name="T24" fmla="*/ 223 w 368"/>
                <a:gd name="T25" fmla="*/ 433 h 733"/>
                <a:gd name="T26" fmla="*/ 16 w 368"/>
                <a:gd name="T27" fmla="*/ 423 h 733"/>
                <a:gd name="T28" fmla="*/ 16 w 368"/>
                <a:gd name="T29" fmla="*/ 376 h 733"/>
                <a:gd name="T30" fmla="*/ 223 w 368"/>
                <a:gd name="T31" fmla="*/ 380 h 733"/>
                <a:gd name="T32" fmla="*/ 223 w 368"/>
                <a:gd name="T33" fmla="*/ 433 h 733"/>
                <a:gd name="T34" fmla="*/ 223 w 368"/>
                <a:gd name="T35" fmla="*/ 362 h 733"/>
                <a:gd name="T36" fmla="*/ 16 w 368"/>
                <a:gd name="T37" fmla="*/ 359 h 733"/>
                <a:gd name="T38" fmla="*/ 17 w 368"/>
                <a:gd name="T39" fmla="*/ 311 h 733"/>
                <a:gd name="T40" fmla="*/ 223 w 368"/>
                <a:gd name="T41" fmla="*/ 308 h 733"/>
                <a:gd name="T42" fmla="*/ 223 w 368"/>
                <a:gd name="T43" fmla="*/ 362 h 733"/>
                <a:gd name="T44" fmla="*/ 223 w 368"/>
                <a:gd name="T45" fmla="*/ 290 h 733"/>
                <a:gd name="T46" fmla="*/ 17 w 368"/>
                <a:gd name="T47" fmla="*/ 295 h 733"/>
                <a:gd name="T48" fmla="*/ 17 w 368"/>
                <a:gd name="T49" fmla="*/ 247 h 733"/>
                <a:gd name="T50" fmla="*/ 224 w 368"/>
                <a:gd name="T51" fmla="*/ 237 h 733"/>
                <a:gd name="T52" fmla="*/ 223 w 368"/>
                <a:gd name="T53" fmla="*/ 290 h 733"/>
                <a:gd name="T54" fmla="*/ 224 w 368"/>
                <a:gd name="T55" fmla="*/ 219 h 733"/>
                <a:gd name="T56" fmla="*/ 17 w 368"/>
                <a:gd name="T57" fmla="*/ 231 h 733"/>
                <a:gd name="T58" fmla="*/ 17 w 368"/>
                <a:gd name="T59" fmla="*/ 183 h 733"/>
                <a:gd name="T60" fmla="*/ 224 w 368"/>
                <a:gd name="T61" fmla="*/ 165 h 733"/>
                <a:gd name="T62" fmla="*/ 224 w 368"/>
                <a:gd name="T63" fmla="*/ 219 h 733"/>
                <a:gd name="T64" fmla="*/ 225 w 368"/>
                <a:gd name="T65" fmla="*/ 147 h 733"/>
                <a:gd name="T66" fmla="*/ 18 w 368"/>
                <a:gd name="T67" fmla="*/ 167 h 733"/>
                <a:gd name="T68" fmla="*/ 18 w 368"/>
                <a:gd name="T69" fmla="*/ 119 h 733"/>
                <a:gd name="T70" fmla="*/ 225 w 368"/>
                <a:gd name="T71" fmla="*/ 94 h 733"/>
                <a:gd name="T72" fmla="*/ 225 w 368"/>
                <a:gd name="T73" fmla="*/ 147 h 733"/>
                <a:gd name="T74" fmla="*/ 225 w 368"/>
                <a:gd name="T75" fmla="*/ 75 h 733"/>
                <a:gd name="T76" fmla="*/ 18 w 368"/>
                <a:gd name="T77" fmla="*/ 102 h 733"/>
                <a:gd name="T78" fmla="*/ 18 w 368"/>
                <a:gd name="T79" fmla="*/ 54 h 733"/>
                <a:gd name="T80" fmla="*/ 225 w 368"/>
                <a:gd name="T81" fmla="*/ 22 h 733"/>
                <a:gd name="T82" fmla="*/ 225 w 368"/>
                <a:gd name="T83" fmla="*/ 75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8" h="733">
                  <a:moveTo>
                    <a:pt x="245" y="0"/>
                  </a:moveTo>
                  <a:lnTo>
                    <a:pt x="2" y="40"/>
                  </a:lnTo>
                  <a:lnTo>
                    <a:pt x="0" y="686"/>
                  </a:lnTo>
                  <a:lnTo>
                    <a:pt x="241" y="733"/>
                  </a:lnTo>
                  <a:lnTo>
                    <a:pt x="364" y="671"/>
                  </a:lnTo>
                  <a:lnTo>
                    <a:pt x="368" y="53"/>
                  </a:lnTo>
                  <a:lnTo>
                    <a:pt x="245" y="0"/>
                  </a:lnTo>
                  <a:close/>
                  <a:moveTo>
                    <a:pt x="221" y="711"/>
                  </a:moveTo>
                  <a:lnTo>
                    <a:pt x="16" y="673"/>
                  </a:lnTo>
                  <a:lnTo>
                    <a:pt x="16" y="440"/>
                  </a:lnTo>
                  <a:lnTo>
                    <a:pt x="223" y="451"/>
                  </a:lnTo>
                  <a:lnTo>
                    <a:pt x="221" y="711"/>
                  </a:lnTo>
                  <a:close/>
                  <a:moveTo>
                    <a:pt x="223" y="433"/>
                  </a:moveTo>
                  <a:lnTo>
                    <a:pt x="16" y="423"/>
                  </a:lnTo>
                  <a:lnTo>
                    <a:pt x="16" y="376"/>
                  </a:lnTo>
                  <a:lnTo>
                    <a:pt x="223" y="380"/>
                  </a:lnTo>
                  <a:lnTo>
                    <a:pt x="223" y="433"/>
                  </a:lnTo>
                  <a:close/>
                  <a:moveTo>
                    <a:pt x="223" y="362"/>
                  </a:moveTo>
                  <a:lnTo>
                    <a:pt x="16" y="359"/>
                  </a:lnTo>
                  <a:lnTo>
                    <a:pt x="17" y="311"/>
                  </a:lnTo>
                  <a:lnTo>
                    <a:pt x="223" y="308"/>
                  </a:lnTo>
                  <a:lnTo>
                    <a:pt x="223" y="362"/>
                  </a:lnTo>
                  <a:close/>
                  <a:moveTo>
                    <a:pt x="223" y="290"/>
                  </a:moveTo>
                  <a:lnTo>
                    <a:pt x="17" y="295"/>
                  </a:lnTo>
                  <a:lnTo>
                    <a:pt x="17" y="247"/>
                  </a:lnTo>
                  <a:lnTo>
                    <a:pt x="224" y="237"/>
                  </a:lnTo>
                  <a:lnTo>
                    <a:pt x="223" y="290"/>
                  </a:lnTo>
                  <a:close/>
                  <a:moveTo>
                    <a:pt x="224" y="219"/>
                  </a:moveTo>
                  <a:lnTo>
                    <a:pt x="17" y="231"/>
                  </a:lnTo>
                  <a:lnTo>
                    <a:pt x="17" y="183"/>
                  </a:lnTo>
                  <a:lnTo>
                    <a:pt x="224" y="165"/>
                  </a:lnTo>
                  <a:lnTo>
                    <a:pt x="224" y="219"/>
                  </a:lnTo>
                  <a:close/>
                  <a:moveTo>
                    <a:pt x="225" y="147"/>
                  </a:moveTo>
                  <a:lnTo>
                    <a:pt x="18" y="167"/>
                  </a:lnTo>
                  <a:lnTo>
                    <a:pt x="18" y="119"/>
                  </a:lnTo>
                  <a:lnTo>
                    <a:pt x="225" y="94"/>
                  </a:lnTo>
                  <a:lnTo>
                    <a:pt x="225" y="147"/>
                  </a:lnTo>
                  <a:close/>
                  <a:moveTo>
                    <a:pt x="225" y="75"/>
                  </a:moveTo>
                  <a:lnTo>
                    <a:pt x="18" y="102"/>
                  </a:lnTo>
                  <a:lnTo>
                    <a:pt x="18" y="54"/>
                  </a:lnTo>
                  <a:lnTo>
                    <a:pt x="225" y="22"/>
                  </a:lnTo>
                  <a:lnTo>
                    <a:pt x="225" y="75"/>
                  </a:lnTo>
                  <a:close/>
                </a:path>
              </a:pathLst>
            </a:custGeom>
            <a:solidFill>
              <a:schemeClr val="bg1">
                <a:lumMod val="65000"/>
              </a:schemeClr>
            </a:solidFill>
            <a:ln>
              <a:noFill/>
            </a:ln>
          </p:spPr>
          <p:txBody>
            <a:bodyPr vert="horz" wrap="square" lIns="93247" tIns="46623" rIns="93247" bIns="46623" numCol="1" anchor="t" anchorCtr="0" compatLnSpc="1">
              <a:prstTxWarp prst="textNoShape">
                <a:avLst/>
              </a:prstTxWarp>
            </a:bodyPr>
            <a:lstStyle/>
            <a:p>
              <a:pPr defTabSz="932418">
                <a:defRPr/>
              </a:pPr>
              <a:endParaRPr lang="en-GB" sz="1836" kern="0">
                <a:solidFill>
                  <a:srgbClr val="FFFFFF"/>
                </a:solidFill>
              </a:endParaRPr>
            </a:p>
          </p:txBody>
        </p:sp>
        <p:sp>
          <p:nvSpPr>
            <p:cNvPr id="59" name="Left-Right Arrow 58"/>
            <p:cNvSpPr/>
            <p:nvPr/>
          </p:nvSpPr>
          <p:spPr bwMode="auto">
            <a:xfrm>
              <a:off x="5684970" y="3027891"/>
              <a:ext cx="1299934" cy="518019"/>
            </a:xfrm>
            <a:prstGeom prst="leftRight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02126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additive="base">
                                        <p:cTn id="13" dur="500" fill="hold"/>
                                        <p:tgtEl>
                                          <p:spTgt spid="61"/>
                                        </p:tgtEl>
                                        <p:attrNameLst>
                                          <p:attrName>ppt_x</p:attrName>
                                        </p:attrNameLst>
                                      </p:cBhvr>
                                      <p:tavLst>
                                        <p:tav tm="0">
                                          <p:val>
                                            <p:strVal val="#ppt_x"/>
                                          </p:val>
                                        </p:tav>
                                        <p:tav tm="100000">
                                          <p:val>
                                            <p:strVal val="#ppt_x"/>
                                          </p:val>
                                        </p:tav>
                                      </p:tavLst>
                                    </p:anim>
                                    <p:anim calcmode="lin" valueType="num">
                                      <p:cBhvr additive="base">
                                        <p:cTn id="14"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857016" y="5649464"/>
            <a:ext cx="3000756" cy="382254"/>
          </a:xfrm>
          <a:prstGeom prst="rect">
            <a:avLst/>
          </a:prstGeom>
          <a:noFill/>
        </p:spPr>
        <p:txBody>
          <a:bodyPr wrap="square" rtlCol="0">
            <a:spAutoFit/>
          </a:bodyPr>
          <a:lstStyle/>
          <a:p>
            <a:pPr algn="ctr" defTabSz="932418"/>
            <a:r>
              <a:rPr lang="en-US" sz="1836" b="1" kern="0" dirty="0">
                <a:solidFill>
                  <a:srgbClr val="0070C0"/>
                </a:solidFill>
                <a:latin typeface="Segoe UI Light" panose="020B0502040204020203" pitchFamily="34" charset="0"/>
                <a:cs typeface="Segoe UI Light" panose="020B0502040204020203" pitchFamily="34" charset="0"/>
              </a:rPr>
              <a:t>Cloud Promises</a:t>
            </a:r>
          </a:p>
        </p:txBody>
      </p:sp>
      <p:sp>
        <p:nvSpPr>
          <p:cNvPr id="13" name="TextBox 12"/>
          <p:cNvSpPr txBox="1"/>
          <p:nvPr/>
        </p:nvSpPr>
        <p:spPr>
          <a:xfrm>
            <a:off x="457529" y="5637496"/>
            <a:ext cx="1449034" cy="382254"/>
          </a:xfrm>
          <a:prstGeom prst="rect">
            <a:avLst/>
          </a:prstGeom>
          <a:noFill/>
        </p:spPr>
        <p:txBody>
          <a:bodyPr wrap="square" rtlCol="0">
            <a:spAutoFit/>
          </a:bodyPr>
          <a:lstStyle/>
          <a:p>
            <a:pPr algn="ctr" defTabSz="932418"/>
            <a:r>
              <a:rPr lang="en-US" sz="1836" b="1" kern="0" dirty="0">
                <a:solidFill>
                  <a:srgbClr val="0070C0"/>
                </a:solidFill>
                <a:latin typeface="Segoe UI Light" panose="020B0502040204020203" pitchFamily="34" charset="0"/>
                <a:cs typeface="Segoe UI Light" panose="020B0502040204020203" pitchFamily="34" charset="0"/>
              </a:rPr>
              <a:t>Hybrid IT </a:t>
            </a:r>
          </a:p>
        </p:txBody>
      </p:sp>
      <p:grpSp>
        <p:nvGrpSpPr>
          <p:cNvPr id="32" name="Group 31"/>
          <p:cNvGrpSpPr/>
          <p:nvPr/>
        </p:nvGrpSpPr>
        <p:grpSpPr>
          <a:xfrm>
            <a:off x="333740" y="1494061"/>
            <a:ext cx="1758374" cy="3837552"/>
            <a:chOff x="2934589" y="2289974"/>
            <a:chExt cx="1724298" cy="3763181"/>
          </a:xfrm>
        </p:grpSpPr>
        <p:pic>
          <p:nvPicPr>
            <p:cNvPr id="33" name="Picture 32" descr="Graphic shows the transition from Old IT, to New IT reality, through Implementation and Workload placement." title="Figure 1. Hybrid cloud strategy at Microsoft"/>
            <p:cNvPicPr/>
            <p:nvPr/>
          </p:nvPicPr>
          <p:blipFill rotWithShape="1">
            <a:blip r:embed="rId2">
              <a:extLst>
                <a:ext uri="{28A0092B-C50C-407E-A947-70E740481C1C}">
                  <a14:useLocalDpi xmlns:a14="http://schemas.microsoft.com/office/drawing/2010/main" val="0"/>
                </a:ext>
              </a:extLst>
            </a:blip>
            <a:srcRect l="36090" t="9967" r="49990" b="5010"/>
            <a:stretch/>
          </p:blipFill>
          <p:spPr bwMode="auto">
            <a:xfrm>
              <a:off x="2934589" y="2289974"/>
              <a:ext cx="1724298" cy="3763181"/>
            </a:xfrm>
            <a:prstGeom prst="rect">
              <a:avLst/>
            </a:prstGeom>
            <a:noFill/>
            <a:ln>
              <a:noFill/>
            </a:ln>
            <a:extLst>
              <a:ext uri="{53640926-AAD7-44D8-BBD7-CCE9431645EC}">
                <a14:shadowObscured xmlns:a14="http://schemas.microsoft.com/office/drawing/2010/main"/>
              </a:ext>
            </a:extLst>
          </p:spPr>
        </p:pic>
        <p:sp>
          <p:nvSpPr>
            <p:cNvPr id="34" name="TextBox 33"/>
            <p:cNvSpPr txBox="1"/>
            <p:nvPr/>
          </p:nvSpPr>
          <p:spPr>
            <a:xfrm>
              <a:off x="3017519" y="3197138"/>
              <a:ext cx="748937" cy="738384"/>
            </a:xfrm>
            <a:prstGeom prst="rect">
              <a:avLst/>
            </a:prstGeom>
            <a:noFill/>
          </p:spPr>
          <p:txBody>
            <a:bodyPr wrap="square" rtlCol="0">
              <a:spAutoFit/>
            </a:bodyPr>
            <a:lstStyle/>
            <a:p>
              <a:pPr defTabSz="932418"/>
              <a:r>
                <a:rPr lang="en-US" sz="1399" b="1" kern="0" dirty="0">
                  <a:solidFill>
                    <a:schemeClr val="bg1"/>
                  </a:solidFill>
                  <a:latin typeface="Segoe UI Light" panose="020B0502040204020203" pitchFamily="34" charset="0"/>
                  <a:cs typeface="Segoe UI Light" panose="020B0502040204020203" pitchFamily="34" charset="0"/>
                </a:rPr>
                <a:t>IaaS</a:t>
              </a:r>
            </a:p>
            <a:p>
              <a:pPr defTabSz="932418"/>
              <a:r>
                <a:rPr lang="en-US" sz="1399" b="1" kern="0" dirty="0">
                  <a:solidFill>
                    <a:schemeClr val="bg1"/>
                  </a:solidFill>
                  <a:latin typeface="Segoe UI Light" panose="020B0502040204020203" pitchFamily="34" charset="0"/>
                  <a:cs typeface="Segoe UI Light" panose="020B0502040204020203" pitchFamily="34" charset="0"/>
                </a:rPr>
                <a:t>PaaS</a:t>
              </a:r>
            </a:p>
            <a:p>
              <a:pPr defTabSz="932418"/>
              <a:r>
                <a:rPr lang="en-US" sz="1399" b="1" kern="0" dirty="0">
                  <a:solidFill>
                    <a:schemeClr val="bg1"/>
                  </a:solidFill>
                  <a:latin typeface="Segoe UI Light" panose="020B0502040204020203" pitchFamily="34" charset="0"/>
                  <a:cs typeface="Segoe UI Light" panose="020B0502040204020203" pitchFamily="34" charset="0"/>
                </a:rPr>
                <a:t>SaaS</a:t>
              </a:r>
            </a:p>
          </p:txBody>
        </p:sp>
        <p:sp>
          <p:nvSpPr>
            <p:cNvPr id="35" name="Rectangle 34"/>
            <p:cNvSpPr/>
            <p:nvPr/>
          </p:nvSpPr>
          <p:spPr>
            <a:xfrm>
              <a:off x="3632174" y="5101195"/>
              <a:ext cx="844758" cy="62781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418"/>
              <a:r>
                <a:rPr lang="en-US" sz="1071" kern="0" dirty="0">
                  <a:solidFill>
                    <a:schemeClr val="bg1"/>
                  </a:solidFill>
                  <a:latin typeface="Segoe UI Light" panose="020B0502040204020203" pitchFamily="34" charset="0"/>
                  <a:cs typeface="Segoe UI Light" panose="020B0502040204020203" pitchFamily="34" charset="0"/>
                </a:rPr>
                <a:t>Servers</a:t>
              </a:r>
            </a:p>
            <a:p>
              <a:pPr defTabSz="932418"/>
              <a:r>
                <a:rPr lang="en-US" sz="1071" kern="0" dirty="0">
                  <a:solidFill>
                    <a:schemeClr val="bg1"/>
                  </a:solidFill>
                  <a:latin typeface="Segoe UI Light" panose="020B0502040204020203" pitchFamily="34" charset="0"/>
                  <a:cs typeface="Segoe UI Light" panose="020B0502040204020203" pitchFamily="34" charset="0"/>
                </a:rPr>
                <a:t>Workloads</a:t>
              </a:r>
            </a:p>
            <a:p>
              <a:pPr defTabSz="932418"/>
              <a:r>
                <a:rPr lang="en-US" sz="1071" kern="0" dirty="0">
                  <a:solidFill>
                    <a:schemeClr val="bg1"/>
                  </a:solidFill>
                  <a:latin typeface="Segoe UI Light" panose="020B0502040204020203" pitchFamily="34" charset="0"/>
                  <a:cs typeface="Segoe UI Light" panose="020B0502040204020203" pitchFamily="34" charset="0"/>
                </a:rPr>
                <a:t>Clients</a:t>
              </a:r>
            </a:p>
          </p:txBody>
        </p:sp>
      </p:grpSp>
      <p:grpSp>
        <p:nvGrpSpPr>
          <p:cNvPr id="5" name="Group 4"/>
          <p:cNvGrpSpPr/>
          <p:nvPr/>
        </p:nvGrpSpPr>
        <p:grpSpPr>
          <a:xfrm>
            <a:off x="433233" y="431262"/>
            <a:ext cx="2152851" cy="705063"/>
            <a:chOff x="432411" y="430827"/>
            <a:chExt cx="2153157" cy="705163"/>
          </a:xfrm>
        </p:grpSpPr>
        <p:pic>
          <p:nvPicPr>
            <p:cNvPr id="37" name="Picture 36"/>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2411" y="430827"/>
              <a:ext cx="219469" cy="238160"/>
            </a:xfrm>
            <a:prstGeom prst="rect">
              <a:avLst/>
            </a:prstGeom>
          </p:spPr>
        </p:pic>
        <p:pic>
          <p:nvPicPr>
            <p:cNvPr id="38" name="Picture 3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7600" y="849643"/>
              <a:ext cx="219469" cy="238160"/>
            </a:xfrm>
            <a:prstGeom prst="rect">
              <a:avLst/>
            </a:prstGeom>
          </p:spPr>
        </p:pic>
        <p:sp>
          <p:nvSpPr>
            <p:cNvPr id="39" name="TextBox 38"/>
            <p:cNvSpPr txBox="1"/>
            <p:nvPr/>
          </p:nvSpPr>
          <p:spPr>
            <a:xfrm>
              <a:off x="667069" y="430827"/>
              <a:ext cx="1918499" cy="286306"/>
            </a:xfrm>
            <a:prstGeom prst="rect">
              <a:avLst/>
            </a:prstGeom>
            <a:noFill/>
          </p:spPr>
          <p:txBody>
            <a:bodyPr wrap="square" rtlCol="0">
              <a:spAutoFit/>
            </a:bodyPr>
            <a:lstStyle/>
            <a:p>
              <a:pPr defTabSz="932418"/>
              <a:r>
                <a:rPr lang="en-US" sz="1224" kern="0" dirty="0">
                  <a:solidFill>
                    <a:sysClr val="windowText" lastClr="000000"/>
                  </a:solidFill>
                </a:rPr>
                <a:t>Infrastructure Admin</a:t>
              </a:r>
            </a:p>
          </p:txBody>
        </p:sp>
        <p:sp>
          <p:nvSpPr>
            <p:cNvPr id="40" name="TextBox 39"/>
            <p:cNvSpPr txBox="1"/>
            <p:nvPr/>
          </p:nvSpPr>
          <p:spPr>
            <a:xfrm>
              <a:off x="650887" y="849643"/>
              <a:ext cx="1918499" cy="286347"/>
            </a:xfrm>
            <a:prstGeom prst="rect">
              <a:avLst/>
            </a:prstGeom>
            <a:noFill/>
          </p:spPr>
          <p:txBody>
            <a:bodyPr wrap="square" rtlCol="0">
              <a:spAutoFit/>
            </a:bodyPr>
            <a:lstStyle/>
            <a:p>
              <a:pPr defTabSz="932418"/>
              <a:r>
                <a:rPr lang="en-US" sz="1224" kern="0" dirty="0">
                  <a:solidFill>
                    <a:sysClr val="windowText" lastClr="000000"/>
                  </a:solidFill>
                </a:rPr>
                <a:t>Application Admin</a:t>
              </a:r>
            </a:p>
          </p:txBody>
        </p:sp>
      </p:grpSp>
      <p:grpSp>
        <p:nvGrpSpPr>
          <p:cNvPr id="2" name="Group 1"/>
          <p:cNvGrpSpPr/>
          <p:nvPr/>
        </p:nvGrpSpPr>
        <p:grpSpPr>
          <a:xfrm>
            <a:off x="10633532" y="1364659"/>
            <a:ext cx="1464483" cy="4071203"/>
            <a:chOff x="10603404" y="1590652"/>
            <a:chExt cx="1464691" cy="3701619"/>
          </a:xfrm>
        </p:grpSpPr>
        <p:pic>
          <p:nvPicPr>
            <p:cNvPr id="115" name="Picture 114"/>
            <p:cNvPicPr>
              <a:picLocks noChangeAspect="1"/>
            </p:cNvPicPr>
            <p:nvPr/>
          </p:nvPicPr>
          <p:blipFill>
            <a:blip r:embed="rId4" cstate="email">
              <a:duotone>
                <a:schemeClr val="accent6">
                  <a:shade val="45000"/>
                  <a:satMod val="135000"/>
                </a:schemeClr>
                <a:prstClr val="white"/>
              </a:duotone>
              <a:lum bright="-20000" contrast="20000"/>
              <a:extLst>
                <a:ext uri="{28A0092B-C50C-407E-A947-70E740481C1C}">
                  <a14:useLocalDpi xmlns:a14="http://schemas.microsoft.com/office/drawing/2010/main"/>
                </a:ext>
              </a:extLst>
            </a:blip>
            <a:stretch>
              <a:fillRect/>
            </a:stretch>
          </p:blipFill>
          <p:spPr>
            <a:xfrm>
              <a:off x="10997579" y="4626161"/>
              <a:ext cx="582714" cy="405796"/>
            </a:xfrm>
            <a:prstGeom prst="rect">
              <a:avLst/>
            </a:prstGeom>
          </p:spPr>
        </p:pic>
        <p:pic>
          <p:nvPicPr>
            <p:cNvPr id="117" name="Picture 116"/>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57818" y="3716797"/>
              <a:ext cx="600611" cy="600611"/>
            </a:xfrm>
            <a:prstGeom prst="rect">
              <a:avLst/>
            </a:prstGeom>
          </p:spPr>
        </p:pic>
        <p:pic>
          <p:nvPicPr>
            <p:cNvPr id="119" name="Picture 118"/>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116882" y="2859899"/>
              <a:ext cx="499242" cy="499242"/>
            </a:xfrm>
            <a:prstGeom prst="rect">
              <a:avLst/>
            </a:prstGeom>
          </p:spPr>
        </p:pic>
        <p:pic>
          <p:nvPicPr>
            <p:cNvPr id="120" name="Picture 119"/>
            <p:cNvPicPr>
              <a:picLocks noChangeAspect="1"/>
            </p:cNvPicPr>
            <p:nvPr/>
          </p:nvPicPr>
          <p:blipFill>
            <a:blip r:embed="rId7" cstate="email">
              <a:duotone>
                <a:schemeClr val="accent6">
                  <a:shade val="45000"/>
                  <a:satMod val="135000"/>
                </a:schemeClr>
                <a:prstClr val="white"/>
              </a:duotone>
              <a:lum bright="-20000" contrast="20000"/>
              <a:extLst>
                <a:ext uri="{28A0092B-C50C-407E-A947-70E740481C1C}">
                  <a14:useLocalDpi xmlns:a14="http://schemas.microsoft.com/office/drawing/2010/main"/>
                </a:ext>
              </a:extLst>
            </a:blip>
            <a:stretch>
              <a:fillRect/>
            </a:stretch>
          </p:blipFill>
          <p:spPr>
            <a:xfrm>
              <a:off x="11104199" y="1590652"/>
              <a:ext cx="489085" cy="562239"/>
            </a:xfrm>
            <a:prstGeom prst="rect">
              <a:avLst/>
            </a:prstGeom>
          </p:spPr>
        </p:pic>
        <p:sp>
          <p:nvSpPr>
            <p:cNvPr id="121" name="TextBox 120"/>
            <p:cNvSpPr txBox="1"/>
            <p:nvPr/>
          </p:nvSpPr>
          <p:spPr>
            <a:xfrm>
              <a:off x="10709573" y="5031956"/>
              <a:ext cx="1252355" cy="260315"/>
            </a:xfrm>
            <a:prstGeom prst="rect">
              <a:avLst/>
            </a:prstGeom>
            <a:noFill/>
          </p:spPr>
          <p:txBody>
            <a:bodyPr wrap="square" rtlCol="0">
              <a:spAutoFit/>
            </a:bodyPr>
            <a:lstStyle/>
            <a:p>
              <a:pPr algn="ctr" defTabSz="932418"/>
              <a:r>
                <a:rPr lang="en-US" sz="1224" kern="0" dirty="0">
                  <a:solidFill>
                    <a:sysClr val="windowText" lastClr="000000"/>
                  </a:solidFill>
                  <a:cs typeface="Segoe UI Light" panose="020B0502040204020203" pitchFamily="34" charset="0"/>
                </a:rPr>
                <a:t>Pay-As-You-Go</a:t>
              </a:r>
            </a:p>
          </p:txBody>
        </p:sp>
        <p:sp>
          <p:nvSpPr>
            <p:cNvPr id="123" name="TextBox 122"/>
            <p:cNvSpPr txBox="1"/>
            <p:nvPr/>
          </p:nvSpPr>
          <p:spPr>
            <a:xfrm>
              <a:off x="10731947" y="4171030"/>
              <a:ext cx="1252355" cy="260315"/>
            </a:xfrm>
            <a:prstGeom prst="rect">
              <a:avLst/>
            </a:prstGeom>
            <a:noFill/>
          </p:spPr>
          <p:txBody>
            <a:bodyPr wrap="square" rtlCol="0">
              <a:spAutoFit/>
            </a:bodyPr>
            <a:lstStyle/>
            <a:p>
              <a:pPr algn="ctr" defTabSz="932418"/>
              <a:r>
                <a:rPr lang="en-US" sz="1224" kern="0" dirty="0">
                  <a:solidFill>
                    <a:sysClr val="windowText" lastClr="000000"/>
                  </a:solidFill>
                  <a:cs typeface="Segoe UI Light" panose="020B0502040204020203" pitchFamily="34" charset="0"/>
                </a:rPr>
                <a:t>Infinite Scale</a:t>
              </a:r>
            </a:p>
          </p:txBody>
        </p:sp>
        <p:sp>
          <p:nvSpPr>
            <p:cNvPr id="125" name="TextBox 124"/>
            <p:cNvSpPr txBox="1"/>
            <p:nvPr/>
          </p:nvSpPr>
          <p:spPr>
            <a:xfrm>
              <a:off x="10603404" y="3332458"/>
              <a:ext cx="1464691" cy="260315"/>
            </a:xfrm>
            <a:prstGeom prst="rect">
              <a:avLst/>
            </a:prstGeom>
            <a:noFill/>
          </p:spPr>
          <p:txBody>
            <a:bodyPr wrap="square" rtlCol="0">
              <a:spAutoFit/>
            </a:bodyPr>
            <a:lstStyle/>
            <a:p>
              <a:pPr algn="ctr" defTabSz="932418"/>
              <a:r>
                <a:rPr lang="en-US" sz="1224" kern="0" dirty="0">
                  <a:solidFill>
                    <a:sysClr val="windowText" lastClr="000000"/>
                  </a:solidFill>
                  <a:cs typeface="Segoe UI Light" panose="020B0502040204020203" pitchFamily="34" charset="0"/>
                </a:rPr>
                <a:t>Cloud Economics</a:t>
              </a:r>
            </a:p>
          </p:txBody>
        </p:sp>
      </p:grpSp>
      <p:sp>
        <p:nvSpPr>
          <p:cNvPr id="126" name="TextBox 125"/>
          <p:cNvSpPr txBox="1"/>
          <p:nvPr/>
        </p:nvSpPr>
        <p:spPr>
          <a:xfrm>
            <a:off x="10384316" y="2136462"/>
            <a:ext cx="1962916" cy="478374"/>
          </a:xfrm>
          <a:prstGeom prst="rect">
            <a:avLst/>
          </a:prstGeom>
          <a:noFill/>
        </p:spPr>
        <p:txBody>
          <a:bodyPr wrap="square" rtlCol="0">
            <a:spAutoFit/>
          </a:bodyPr>
          <a:lstStyle/>
          <a:p>
            <a:pPr algn="ctr" defTabSz="932418"/>
            <a:r>
              <a:rPr lang="en-US" sz="1224" kern="0" dirty="0">
                <a:solidFill>
                  <a:sysClr val="windowText" lastClr="000000"/>
                </a:solidFill>
                <a:cs typeface="Segoe UI Light" panose="020B0502040204020203" pitchFamily="34" charset="0"/>
              </a:rPr>
              <a:t>Freedom from Infrastructure</a:t>
            </a:r>
          </a:p>
        </p:txBody>
      </p:sp>
    </p:spTree>
    <p:extLst>
      <p:ext uri="{BB962C8B-B14F-4D97-AF65-F5344CB8AC3E}">
        <p14:creationId xmlns:p14="http://schemas.microsoft.com/office/powerpoint/2010/main" val="91297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857016" y="5649464"/>
            <a:ext cx="3000756" cy="382254"/>
          </a:xfrm>
          <a:prstGeom prst="rect">
            <a:avLst/>
          </a:prstGeom>
          <a:noFill/>
        </p:spPr>
        <p:txBody>
          <a:bodyPr wrap="square" rtlCol="0">
            <a:spAutoFit/>
          </a:bodyPr>
          <a:lstStyle/>
          <a:p>
            <a:pPr algn="ctr" defTabSz="932418"/>
            <a:r>
              <a:rPr lang="en-US" sz="1836" b="1" kern="0" dirty="0">
                <a:solidFill>
                  <a:srgbClr val="0070C0"/>
                </a:solidFill>
                <a:latin typeface="Segoe UI Light" panose="020B0502040204020203" pitchFamily="34" charset="0"/>
                <a:cs typeface="Segoe UI Light" panose="020B0502040204020203" pitchFamily="34" charset="0"/>
              </a:rPr>
              <a:t>Cloud Promises</a:t>
            </a:r>
          </a:p>
        </p:txBody>
      </p:sp>
      <p:sp>
        <p:nvSpPr>
          <p:cNvPr id="13" name="TextBox 12"/>
          <p:cNvSpPr txBox="1"/>
          <p:nvPr/>
        </p:nvSpPr>
        <p:spPr>
          <a:xfrm>
            <a:off x="457529" y="5637496"/>
            <a:ext cx="1449034" cy="382254"/>
          </a:xfrm>
          <a:prstGeom prst="rect">
            <a:avLst/>
          </a:prstGeom>
          <a:noFill/>
        </p:spPr>
        <p:txBody>
          <a:bodyPr wrap="square" rtlCol="0">
            <a:spAutoFit/>
          </a:bodyPr>
          <a:lstStyle/>
          <a:p>
            <a:pPr algn="ctr" defTabSz="932418"/>
            <a:r>
              <a:rPr lang="en-US" sz="1836" b="1" kern="0" dirty="0">
                <a:solidFill>
                  <a:srgbClr val="0070C0"/>
                </a:solidFill>
                <a:latin typeface="Segoe UI Light" panose="020B0502040204020203" pitchFamily="34" charset="0"/>
                <a:cs typeface="Segoe UI Light" panose="020B0502040204020203" pitchFamily="34" charset="0"/>
              </a:rPr>
              <a:t>Hybrid IT </a:t>
            </a:r>
          </a:p>
        </p:txBody>
      </p:sp>
      <p:pic>
        <p:nvPicPr>
          <p:cNvPr id="1052" name="Picture 10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770617" y="1092931"/>
            <a:ext cx="634841" cy="595608"/>
          </a:xfrm>
          <a:prstGeom prst="rect">
            <a:avLst/>
          </a:prstGeom>
        </p:spPr>
      </p:pic>
      <p:sp>
        <p:nvSpPr>
          <p:cNvPr id="81" name="TextBox 80"/>
          <p:cNvSpPr txBox="1"/>
          <p:nvPr/>
        </p:nvSpPr>
        <p:spPr>
          <a:xfrm>
            <a:off x="2546172" y="1897276"/>
            <a:ext cx="2481589" cy="478374"/>
          </a:xfrm>
          <a:prstGeom prst="rect">
            <a:avLst/>
          </a:prstGeom>
          <a:noFill/>
        </p:spPr>
        <p:txBody>
          <a:bodyPr wrap="square" rtlCol="0">
            <a:spAutoFit/>
          </a:bodyPr>
          <a:lstStyle/>
          <a:p>
            <a:pPr algn="ctr" defTabSz="932418"/>
            <a:r>
              <a:rPr lang="en-US" sz="1224" kern="0" dirty="0">
                <a:solidFill>
                  <a:sysClr val="windowText" lastClr="000000"/>
                </a:solidFill>
                <a:latin typeface="Segoe UI Light" panose="020B0502040204020203" pitchFamily="34" charset="0"/>
                <a:cs typeface="Segoe UI Light" panose="020B0502040204020203" pitchFamily="34" charset="0"/>
              </a:rPr>
              <a:t>Cloud as </a:t>
            </a:r>
            <a:r>
              <a:rPr lang="en-US" sz="1224" b="1" kern="0" dirty="0">
                <a:solidFill>
                  <a:sysClr val="windowText" lastClr="000000"/>
                </a:solidFill>
                <a:latin typeface="Segoe UI Light" panose="020B0502040204020203" pitchFamily="34" charset="0"/>
                <a:cs typeface="Segoe UI Light" panose="020B0502040204020203" pitchFamily="34" charset="0"/>
              </a:rPr>
              <a:t>Infrastructure</a:t>
            </a:r>
            <a:endParaRPr lang="en-US" sz="1224" kern="0" dirty="0">
              <a:solidFill>
                <a:sysClr val="windowText" lastClr="000000"/>
              </a:solidFill>
              <a:latin typeface="Segoe UI Light" panose="020B0502040204020203" pitchFamily="34" charset="0"/>
              <a:cs typeface="Segoe UI Light" panose="020B0502040204020203" pitchFamily="34" charset="0"/>
            </a:endParaRPr>
          </a:p>
          <a:p>
            <a:pPr algn="ctr" defTabSz="932418"/>
            <a:r>
              <a:rPr lang="en-US" sz="1224" kern="0" dirty="0">
                <a:solidFill>
                  <a:sysClr val="windowText" lastClr="000000"/>
                </a:solidFill>
                <a:latin typeface="Segoe UI Light" panose="020B0502040204020203" pitchFamily="34" charset="0"/>
                <a:cs typeface="Segoe UI Light" panose="020B0502040204020203" pitchFamily="34" charset="0"/>
              </a:rPr>
              <a:t>(IaaS)</a:t>
            </a:r>
          </a:p>
        </p:txBody>
      </p:sp>
      <p:grpSp>
        <p:nvGrpSpPr>
          <p:cNvPr id="124" name="Group 123"/>
          <p:cNvGrpSpPr/>
          <p:nvPr/>
        </p:nvGrpSpPr>
        <p:grpSpPr>
          <a:xfrm>
            <a:off x="2710744" y="4545901"/>
            <a:ext cx="1758374" cy="296903"/>
            <a:chOff x="2394857" y="4777240"/>
            <a:chExt cx="1724298" cy="291149"/>
          </a:xfrm>
        </p:grpSpPr>
        <p:sp>
          <p:nvSpPr>
            <p:cNvPr id="80" name="TextBox 79"/>
            <p:cNvSpPr txBox="1"/>
            <p:nvPr/>
          </p:nvSpPr>
          <p:spPr>
            <a:xfrm>
              <a:off x="2396096" y="4777240"/>
              <a:ext cx="1639892" cy="280718"/>
            </a:xfrm>
            <a:prstGeom prst="rect">
              <a:avLst/>
            </a:prstGeom>
            <a:noFill/>
          </p:spPr>
          <p:txBody>
            <a:bodyPr wrap="square" rtlCol="0">
              <a:spAutoFit/>
            </a:bodyPr>
            <a:lstStyle/>
            <a:p>
              <a:pPr algn="ctr" defTabSz="932418"/>
              <a:r>
                <a:rPr lang="en-US" sz="1224" kern="0" dirty="0">
                  <a:solidFill>
                    <a:sysClr val="windowText" lastClr="000000"/>
                  </a:solidFill>
                  <a:latin typeface="Segoe UI Light" panose="020B0502040204020203" pitchFamily="34" charset="0"/>
                  <a:cs typeface="Segoe UI Light" panose="020B0502040204020203" pitchFamily="34" charset="0"/>
                </a:rPr>
                <a:t>Cloud as </a:t>
              </a:r>
              <a:r>
                <a:rPr lang="en-US" sz="1224" b="1" kern="0" dirty="0">
                  <a:solidFill>
                    <a:sysClr val="windowText" lastClr="000000"/>
                  </a:solidFill>
                  <a:latin typeface="Segoe UI Light" panose="020B0502040204020203" pitchFamily="34" charset="0"/>
                  <a:cs typeface="Segoe UI Light" panose="020B0502040204020203" pitchFamily="34" charset="0"/>
                </a:rPr>
                <a:t>Storage</a:t>
              </a:r>
              <a:endParaRPr lang="en-US" sz="1224" kern="0" dirty="0">
                <a:solidFill>
                  <a:sysClr val="windowText" lastClr="000000"/>
                </a:solidFill>
                <a:latin typeface="Segoe UI Light" panose="020B0502040204020203" pitchFamily="34" charset="0"/>
                <a:cs typeface="Segoe UI Light" panose="020B0502040204020203" pitchFamily="34" charset="0"/>
              </a:endParaRPr>
            </a:p>
          </p:txBody>
        </p:sp>
        <p:cxnSp>
          <p:nvCxnSpPr>
            <p:cNvPr id="116" name="Straight Connector 115"/>
            <p:cNvCxnSpPr/>
            <p:nvPr/>
          </p:nvCxnSpPr>
          <p:spPr>
            <a:xfrm>
              <a:off x="2394857" y="5068389"/>
              <a:ext cx="1724298"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18" name="Straight Connector 117"/>
          <p:cNvCxnSpPr/>
          <p:nvPr/>
        </p:nvCxnSpPr>
        <p:spPr>
          <a:xfrm>
            <a:off x="2796259" y="2412279"/>
            <a:ext cx="1872477" cy="0"/>
          </a:xfrm>
          <a:prstGeom prst="line">
            <a:avLst/>
          </a:prstGeom>
        </p:spPr>
        <p:style>
          <a:lnRef idx="1">
            <a:schemeClr val="accent1"/>
          </a:lnRef>
          <a:fillRef idx="0">
            <a:schemeClr val="accent1"/>
          </a:fillRef>
          <a:effectRef idx="0">
            <a:schemeClr val="accent1"/>
          </a:effectRef>
          <a:fontRef idx="minor">
            <a:schemeClr val="tx1"/>
          </a:fontRef>
        </p:style>
      </p:cxnSp>
      <p:sp>
        <p:nvSpPr>
          <p:cNvPr id="1040" name="TextBox 1039"/>
          <p:cNvSpPr txBox="1"/>
          <p:nvPr/>
        </p:nvSpPr>
        <p:spPr>
          <a:xfrm>
            <a:off x="2656615" y="4871664"/>
            <a:ext cx="2255692" cy="1102429"/>
          </a:xfrm>
          <a:prstGeom prst="rect">
            <a:avLst/>
          </a:prstGeom>
          <a:noFill/>
        </p:spPr>
        <p:txBody>
          <a:bodyPr wrap="square" rtlCol="0">
            <a:spAutoFit/>
          </a:bodyPr>
          <a:lstStyle/>
          <a:p>
            <a:pPr marL="178065" indent="-178065" algn="just" defTabSz="932418">
              <a:lnSpc>
                <a:spcPct val="150000"/>
              </a:lnSpc>
              <a:buClr>
                <a:srgbClr val="00B050"/>
              </a:buClr>
              <a:buFont typeface="Wingdings" panose="05000000000000000000" pitchFamily="2" charset="2"/>
              <a:buChar char="ü"/>
            </a:pPr>
            <a:r>
              <a:rPr lang="en-US" sz="1071" kern="0" dirty="0">
                <a:solidFill>
                  <a:sysClr val="windowText" lastClr="000000"/>
                </a:solidFill>
                <a:latin typeface="Segoe UI Light" panose="020B0502040204020203" pitchFamily="34" charset="0"/>
                <a:cs typeface="Segoe UI Light" panose="020B0502040204020203" pitchFamily="34" charset="0"/>
              </a:rPr>
              <a:t>Pay-as-you-go Storage</a:t>
            </a:r>
          </a:p>
          <a:p>
            <a:pPr marL="178065" indent="-178065" algn="just" defTabSz="932418">
              <a:lnSpc>
                <a:spcPct val="150000"/>
              </a:lnSpc>
              <a:buBlip>
                <a:blip r:embed="rId3"/>
              </a:buBlip>
            </a:pPr>
            <a:r>
              <a:rPr lang="en-US" sz="1071" kern="0" dirty="0">
                <a:solidFill>
                  <a:sysClr val="windowText" lastClr="000000"/>
                </a:solidFill>
                <a:latin typeface="Segoe UI Light" panose="020B0502040204020203" pitchFamily="34" charset="0"/>
                <a:cs typeface="Segoe UI Light" panose="020B0502040204020203" pitchFamily="34" charset="0"/>
              </a:rPr>
              <a:t>Software licensing costs</a:t>
            </a:r>
          </a:p>
          <a:p>
            <a:pPr marL="178065" indent="-178065" algn="just" defTabSz="932418">
              <a:lnSpc>
                <a:spcPct val="150000"/>
              </a:lnSpc>
              <a:buBlip>
                <a:blip r:embed="rId3"/>
              </a:buBlip>
            </a:pPr>
            <a:r>
              <a:rPr lang="en-US" sz="1071" kern="0" dirty="0">
                <a:solidFill>
                  <a:sysClr val="windowText" lastClr="000000"/>
                </a:solidFill>
                <a:latin typeface="Segoe UI Light" panose="020B0502040204020203" pitchFamily="34" charset="0"/>
                <a:cs typeface="Segoe UI Light" panose="020B0502040204020203" pitchFamily="34" charset="0"/>
              </a:rPr>
              <a:t>On-premises infrastructure</a:t>
            </a:r>
          </a:p>
          <a:p>
            <a:pPr marL="178065" indent="-178065" algn="just" defTabSz="932418">
              <a:lnSpc>
                <a:spcPct val="150000"/>
              </a:lnSpc>
              <a:buBlip>
                <a:blip r:embed="rId3"/>
              </a:buBlip>
            </a:pPr>
            <a:r>
              <a:rPr lang="en-US" sz="1071" kern="0" dirty="0">
                <a:solidFill>
                  <a:sysClr val="windowText" lastClr="000000"/>
                </a:solidFill>
                <a:latin typeface="Segoe UI Light" panose="020B0502040204020203" pitchFamily="34" charset="0"/>
                <a:cs typeface="Segoe UI Light" panose="020B0502040204020203" pitchFamily="34" charset="0"/>
              </a:rPr>
              <a:t>Storage egress charges</a:t>
            </a:r>
          </a:p>
        </p:txBody>
      </p:sp>
      <p:sp>
        <p:nvSpPr>
          <p:cNvPr id="150" name="TextBox 149"/>
          <p:cNvSpPr txBox="1"/>
          <p:nvPr/>
        </p:nvSpPr>
        <p:spPr>
          <a:xfrm>
            <a:off x="2796260" y="2448876"/>
            <a:ext cx="2255692" cy="1102429"/>
          </a:xfrm>
          <a:prstGeom prst="rect">
            <a:avLst/>
          </a:prstGeom>
          <a:noFill/>
        </p:spPr>
        <p:txBody>
          <a:bodyPr wrap="square" rtlCol="0">
            <a:spAutoFit/>
          </a:bodyPr>
          <a:lstStyle/>
          <a:p>
            <a:pPr marL="178065" indent="-178065" algn="just" defTabSz="932418">
              <a:lnSpc>
                <a:spcPct val="150000"/>
              </a:lnSpc>
              <a:buClr>
                <a:srgbClr val="00B050"/>
              </a:buClr>
              <a:buFont typeface="Wingdings" panose="05000000000000000000" pitchFamily="2" charset="2"/>
              <a:buChar char="ü"/>
            </a:pPr>
            <a:r>
              <a:rPr lang="en-US" sz="1071" kern="0" dirty="0">
                <a:solidFill>
                  <a:sysClr val="windowText" lastClr="000000"/>
                </a:solidFill>
                <a:latin typeface="Segoe UI Light" panose="020B0502040204020203" pitchFamily="34" charset="0"/>
                <a:cs typeface="Segoe UI Light" panose="020B0502040204020203" pitchFamily="34" charset="0"/>
              </a:rPr>
              <a:t>Pay-as-you-go</a:t>
            </a:r>
          </a:p>
          <a:p>
            <a:pPr marL="178065" indent="-178065" algn="just" defTabSz="932418">
              <a:lnSpc>
                <a:spcPct val="150000"/>
              </a:lnSpc>
              <a:buBlip>
                <a:blip r:embed="rId3"/>
              </a:buBlip>
            </a:pPr>
            <a:r>
              <a:rPr lang="en-US" sz="1071" kern="0" dirty="0">
                <a:solidFill>
                  <a:sysClr val="windowText" lastClr="000000"/>
                </a:solidFill>
                <a:latin typeface="Segoe UI Light" panose="020B0502040204020203" pitchFamily="34" charset="0"/>
                <a:cs typeface="Segoe UI Light" panose="020B0502040204020203" pitchFamily="34" charset="0"/>
              </a:rPr>
              <a:t>Software licensing costs</a:t>
            </a:r>
          </a:p>
          <a:p>
            <a:pPr marL="178065" indent="-178065" algn="just" defTabSz="932418">
              <a:lnSpc>
                <a:spcPct val="150000"/>
              </a:lnSpc>
              <a:buBlip>
                <a:blip r:embed="rId3"/>
              </a:buBlip>
            </a:pPr>
            <a:r>
              <a:rPr lang="en-US" sz="1071" kern="0" dirty="0">
                <a:solidFill>
                  <a:sysClr val="windowText" lastClr="000000"/>
                </a:solidFill>
                <a:latin typeface="Segoe UI Light" panose="020B0502040204020203" pitchFamily="34" charset="0"/>
                <a:cs typeface="Segoe UI Light" panose="020B0502040204020203" pitchFamily="34" charset="0"/>
              </a:rPr>
              <a:t>Cost effectiveness</a:t>
            </a:r>
          </a:p>
          <a:p>
            <a:pPr marL="178065" indent="-178065" algn="just" defTabSz="932418">
              <a:lnSpc>
                <a:spcPct val="150000"/>
              </a:lnSpc>
              <a:buBlip>
                <a:blip r:embed="rId3"/>
              </a:buBlip>
            </a:pPr>
            <a:r>
              <a:rPr lang="en-US" sz="1071" kern="0" dirty="0">
                <a:solidFill>
                  <a:sysClr val="windowText" lastClr="000000"/>
                </a:solidFill>
                <a:latin typeface="Segoe UI Light" panose="020B0502040204020203" pitchFamily="34" charset="0"/>
                <a:cs typeface="Segoe UI Light" panose="020B0502040204020203" pitchFamily="34" charset="0"/>
              </a:rPr>
              <a:t>Storage egress charges</a:t>
            </a:r>
          </a:p>
        </p:txBody>
      </p:sp>
      <p:pic>
        <p:nvPicPr>
          <p:cNvPr id="1051" name="Picture 10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7598" y="3460490"/>
            <a:ext cx="1159276" cy="1159276"/>
          </a:xfrm>
          <a:prstGeom prst="rect">
            <a:avLst/>
          </a:prstGeom>
        </p:spPr>
      </p:pic>
      <p:pic>
        <p:nvPicPr>
          <p:cNvPr id="167" name="Picture 1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9774" y="785020"/>
            <a:ext cx="1159276" cy="1159276"/>
          </a:xfrm>
          <a:prstGeom prst="rect">
            <a:avLst/>
          </a:prstGeom>
        </p:spPr>
      </p:pic>
      <p:sp>
        <p:nvSpPr>
          <p:cNvPr id="114" name="Arrow: Left-Right 113"/>
          <p:cNvSpPr/>
          <p:nvPr/>
        </p:nvSpPr>
        <p:spPr>
          <a:xfrm>
            <a:off x="2506893" y="6031718"/>
            <a:ext cx="2399163" cy="770336"/>
          </a:xfrm>
          <a:prstGeom prst="lef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IN" sz="1224" kern="0" dirty="0">
                <a:solidFill>
                  <a:schemeClr val="bg1"/>
                </a:solidFill>
              </a:rPr>
              <a:t>Traditional Backup</a:t>
            </a:r>
          </a:p>
        </p:txBody>
      </p:sp>
      <p:grpSp>
        <p:nvGrpSpPr>
          <p:cNvPr id="3" name="Group 2"/>
          <p:cNvGrpSpPr/>
          <p:nvPr/>
        </p:nvGrpSpPr>
        <p:grpSpPr>
          <a:xfrm>
            <a:off x="10375936" y="1494061"/>
            <a:ext cx="1962916" cy="3727081"/>
            <a:chOff x="10333037" y="1549020"/>
            <a:chExt cx="1963194" cy="3727610"/>
          </a:xfrm>
        </p:grpSpPr>
        <p:sp>
          <p:nvSpPr>
            <p:cNvPr id="47" name="TextBox 46"/>
            <p:cNvSpPr txBox="1"/>
            <p:nvPr/>
          </p:nvSpPr>
          <p:spPr>
            <a:xfrm>
              <a:off x="10333037" y="2172904"/>
              <a:ext cx="1963194" cy="478442"/>
            </a:xfrm>
            <a:prstGeom prst="rect">
              <a:avLst/>
            </a:prstGeom>
            <a:noFill/>
          </p:spPr>
          <p:txBody>
            <a:bodyPr wrap="square" rtlCol="0">
              <a:spAutoFit/>
            </a:bodyPr>
            <a:lstStyle/>
            <a:p>
              <a:pPr algn="ctr" defTabSz="932418"/>
              <a:r>
                <a:rPr lang="en-US" sz="1224" kern="0" dirty="0">
                  <a:solidFill>
                    <a:schemeClr val="bg1">
                      <a:lumMod val="85000"/>
                    </a:schemeClr>
                  </a:solidFill>
                  <a:cs typeface="Segoe UI Light" panose="020B0502040204020203" pitchFamily="34" charset="0"/>
                </a:rPr>
                <a:t>Freedom from Infrastructure</a:t>
              </a:r>
            </a:p>
          </p:txBody>
        </p:sp>
        <p:grpSp>
          <p:nvGrpSpPr>
            <p:cNvPr id="2" name="Group 1"/>
            <p:cNvGrpSpPr/>
            <p:nvPr/>
          </p:nvGrpSpPr>
          <p:grpSpPr>
            <a:xfrm>
              <a:off x="10576642" y="1549020"/>
              <a:ext cx="1464691" cy="3727610"/>
              <a:chOff x="10551534" y="1627287"/>
              <a:chExt cx="1464691" cy="3727610"/>
            </a:xfrm>
          </p:grpSpPr>
          <p:pic>
            <p:nvPicPr>
              <p:cNvPr id="41" name="Picture 40"/>
              <p:cNvPicPr>
                <a:picLocks noChangeAspect="1"/>
              </p:cNvPicPr>
              <p:nvPr/>
            </p:nvPicPr>
            <p:blipFill>
              <a:blip r:embed="rId5" cstate="email">
                <a:duotone>
                  <a:schemeClr val="accent6">
                    <a:shade val="45000"/>
                    <a:satMod val="135000"/>
                  </a:schemeClr>
                  <a:prstClr val="white"/>
                </a:duotone>
                <a:lum bright="-20000" contrast="20000"/>
                <a:extLst>
                  <a:ext uri="{28A0092B-C50C-407E-A947-70E740481C1C}">
                    <a14:useLocalDpi xmlns:a14="http://schemas.microsoft.com/office/drawing/2010/main"/>
                  </a:ext>
                </a:extLst>
              </a:blip>
              <a:stretch>
                <a:fillRect/>
              </a:stretch>
            </p:blipFill>
            <p:spPr>
              <a:xfrm>
                <a:off x="10945709" y="4662796"/>
                <a:ext cx="582714" cy="405796"/>
              </a:xfrm>
              <a:prstGeom prst="rect">
                <a:avLst/>
              </a:prstGeom>
            </p:spPr>
          </p:pic>
          <p:pic>
            <p:nvPicPr>
              <p:cNvPr id="42" name="Picture 41"/>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05948" y="3753432"/>
                <a:ext cx="600611" cy="600611"/>
              </a:xfrm>
              <a:prstGeom prst="rect">
                <a:avLst/>
              </a:prstGeom>
            </p:spPr>
          </p:pic>
          <p:pic>
            <p:nvPicPr>
              <p:cNvPr id="43" name="Picture 42"/>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1052329" y="1627287"/>
                <a:ext cx="489085" cy="562239"/>
              </a:xfrm>
              <a:prstGeom prst="rect">
                <a:avLst/>
              </a:prstGeom>
            </p:spPr>
          </p:pic>
          <p:sp>
            <p:nvSpPr>
              <p:cNvPr id="44" name="TextBox 43"/>
              <p:cNvSpPr txBox="1"/>
              <p:nvPr/>
            </p:nvSpPr>
            <p:spPr>
              <a:xfrm>
                <a:off x="10657703" y="5068591"/>
                <a:ext cx="1252355" cy="286306"/>
              </a:xfrm>
              <a:prstGeom prst="rect">
                <a:avLst/>
              </a:prstGeom>
              <a:noFill/>
            </p:spPr>
            <p:txBody>
              <a:bodyPr wrap="square" rtlCol="0">
                <a:spAutoFit/>
              </a:bodyPr>
              <a:lstStyle/>
              <a:p>
                <a:pPr algn="ctr" defTabSz="932418"/>
                <a:r>
                  <a:rPr lang="en-US" sz="1224" kern="0" dirty="0">
                    <a:solidFill>
                      <a:sysClr val="windowText" lastClr="000000"/>
                    </a:solidFill>
                    <a:cs typeface="Segoe UI Light" panose="020B0502040204020203" pitchFamily="34" charset="0"/>
                  </a:rPr>
                  <a:t>Pay-As-You-Go</a:t>
                </a:r>
              </a:p>
            </p:txBody>
          </p:sp>
          <p:sp>
            <p:nvSpPr>
              <p:cNvPr id="45" name="TextBox 44"/>
              <p:cNvSpPr txBox="1"/>
              <p:nvPr/>
            </p:nvSpPr>
            <p:spPr>
              <a:xfrm>
                <a:off x="10680077" y="4207665"/>
                <a:ext cx="1252355" cy="286306"/>
              </a:xfrm>
              <a:prstGeom prst="rect">
                <a:avLst/>
              </a:prstGeom>
              <a:noFill/>
            </p:spPr>
            <p:txBody>
              <a:bodyPr wrap="square" rtlCol="0">
                <a:spAutoFit/>
              </a:bodyPr>
              <a:lstStyle/>
              <a:p>
                <a:pPr algn="ctr" defTabSz="932418"/>
                <a:r>
                  <a:rPr lang="en-US" sz="1224" kern="0" dirty="0">
                    <a:solidFill>
                      <a:sysClr val="windowText" lastClr="000000"/>
                    </a:solidFill>
                    <a:cs typeface="Segoe UI Light" panose="020B0502040204020203" pitchFamily="34" charset="0"/>
                  </a:rPr>
                  <a:t>Infinite Scale</a:t>
                </a:r>
              </a:p>
            </p:txBody>
          </p:sp>
          <p:sp>
            <p:nvSpPr>
              <p:cNvPr id="46" name="TextBox 45"/>
              <p:cNvSpPr txBox="1"/>
              <p:nvPr/>
            </p:nvSpPr>
            <p:spPr>
              <a:xfrm>
                <a:off x="10551534" y="3369093"/>
                <a:ext cx="1464691" cy="286306"/>
              </a:xfrm>
              <a:prstGeom prst="rect">
                <a:avLst/>
              </a:prstGeom>
              <a:noFill/>
            </p:spPr>
            <p:txBody>
              <a:bodyPr wrap="square" rtlCol="0">
                <a:spAutoFit/>
              </a:bodyPr>
              <a:lstStyle/>
              <a:p>
                <a:pPr algn="ctr" defTabSz="932418"/>
                <a:r>
                  <a:rPr lang="en-US" sz="1224" kern="0" dirty="0">
                    <a:solidFill>
                      <a:schemeClr val="bg1">
                        <a:lumMod val="85000"/>
                      </a:schemeClr>
                    </a:solidFill>
                    <a:cs typeface="Segoe UI Light" panose="020B0502040204020203" pitchFamily="34" charset="0"/>
                  </a:rPr>
                  <a:t>Cloud Economics</a:t>
                </a:r>
              </a:p>
            </p:txBody>
          </p:sp>
          <p:pic>
            <p:nvPicPr>
              <p:cNvPr id="48" name="Picture 4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1065012" y="2896534"/>
                <a:ext cx="499242" cy="499242"/>
              </a:xfrm>
              <a:prstGeom prst="rect">
                <a:avLst/>
              </a:prstGeom>
            </p:spPr>
          </p:pic>
        </p:grpSp>
      </p:grpSp>
      <p:grpSp>
        <p:nvGrpSpPr>
          <p:cNvPr id="51" name="Group 50"/>
          <p:cNvGrpSpPr/>
          <p:nvPr/>
        </p:nvGrpSpPr>
        <p:grpSpPr>
          <a:xfrm>
            <a:off x="433233" y="431262"/>
            <a:ext cx="2152851" cy="705063"/>
            <a:chOff x="432411" y="430827"/>
            <a:chExt cx="2153157" cy="705163"/>
          </a:xfrm>
        </p:grpSpPr>
        <p:pic>
          <p:nvPicPr>
            <p:cNvPr id="52" name="Picture 51"/>
            <p:cNvPicPr>
              <a:picLocks noChangeAspect="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2411" y="430827"/>
              <a:ext cx="219469" cy="238160"/>
            </a:xfrm>
            <a:prstGeom prst="rect">
              <a:avLst/>
            </a:prstGeom>
          </p:spPr>
        </p:pic>
        <p:pic>
          <p:nvPicPr>
            <p:cNvPr id="53" name="Picture 52"/>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7600" y="849643"/>
              <a:ext cx="219469" cy="238160"/>
            </a:xfrm>
            <a:prstGeom prst="rect">
              <a:avLst/>
            </a:prstGeom>
          </p:spPr>
        </p:pic>
        <p:sp>
          <p:nvSpPr>
            <p:cNvPr id="54" name="TextBox 53"/>
            <p:cNvSpPr txBox="1"/>
            <p:nvPr/>
          </p:nvSpPr>
          <p:spPr>
            <a:xfrm>
              <a:off x="667069" y="430827"/>
              <a:ext cx="1918499" cy="286306"/>
            </a:xfrm>
            <a:prstGeom prst="rect">
              <a:avLst/>
            </a:prstGeom>
            <a:noFill/>
          </p:spPr>
          <p:txBody>
            <a:bodyPr wrap="square" rtlCol="0">
              <a:spAutoFit/>
            </a:bodyPr>
            <a:lstStyle/>
            <a:p>
              <a:pPr defTabSz="932418"/>
              <a:r>
                <a:rPr lang="en-US" sz="1224" kern="0" dirty="0">
                  <a:solidFill>
                    <a:sysClr val="windowText" lastClr="000000"/>
                  </a:solidFill>
                </a:rPr>
                <a:t>Infrastructure Admin</a:t>
              </a:r>
            </a:p>
          </p:txBody>
        </p:sp>
        <p:sp>
          <p:nvSpPr>
            <p:cNvPr id="55" name="TextBox 54"/>
            <p:cNvSpPr txBox="1"/>
            <p:nvPr/>
          </p:nvSpPr>
          <p:spPr>
            <a:xfrm>
              <a:off x="650887" y="849643"/>
              <a:ext cx="1918499" cy="286347"/>
            </a:xfrm>
            <a:prstGeom prst="rect">
              <a:avLst/>
            </a:prstGeom>
            <a:noFill/>
          </p:spPr>
          <p:txBody>
            <a:bodyPr wrap="square" rtlCol="0">
              <a:spAutoFit/>
            </a:bodyPr>
            <a:lstStyle/>
            <a:p>
              <a:pPr defTabSz="932418"/>
              <a:r>
                <a:rPr lang="en-US" sz="1224" kern="0" dirty="0">
                  <a:solidFill>
                    <a:sysClr val="windowText" lastClr="000000"/>
                  </a:solidFill>
                </a:rPr>
                <a:t>Application Admin</a:t>
              </a:r>
            </a:p>
          </p:txBody>
        </p:sp>
      </p:grpSp>
      <p:pic>
        <p:nvPicPr>
          <p:cNvPr id="7" name="Picture 6"/>
          <p:cNvPicPr>
            <a:picLocks noChangeAspect="1"/>
          </p:cNvPicPr>
          <p:nvPr/>
        </p:nvPicPr>
        <p:blipFill>
          <a:blip r:embed="rId10"/>
          <a:stretch>
            <a:fillRect/>
          </a:stretch>
        </p:blipFill>
        <p:spPr>
          <a:xfrm>
            <a:off x="358224" y="3655097"/>
            <a:ext cx="1733304" cy="1619020"/>
          </a:xfrm>
          <a:prstGeom prst="rect">
            <a:avLst/>
          </a:prstGeom>
        </p:spPr>
      </p:pic>
      <p:pic>
        <p:nvPicPr>
          <p:cNvPr id="11" name="Picture 10"/>
          <p:cNvPicPr>
            <a:picLocks noChangeAspect="1"/>
          </p:cNvPicPr>
          <p:nvPr/>
        </p:nvPicPr>
        <p:blipFill>
          <a:blip r:embed="rId11"/>
          <a:stretch>
            <a:fillRect/>
          </a:stretch>
        </p:blipFill>
        <p:spPr>
          <a:xfrm>
            <a:off x="366161" y="1653332"/>
            <a:ext cx="1723780" cy="1676162"/>
          </a:xfrm>
          <a:prstGeom prst="rect">
            <a:avLst/>
          </a:prstGeom>
        </p:spPr>
      </p:pic>
    </p:spTree>
    <p:extLst>
      <p:ext uri="{BB962C8B-B14F-4D97-AF65-F5344CB8AC3E}">
        <p14:creationId xmlns:p14="http://schemas.microsoft.com/office/powerpoint/2010/main" val="248830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1" grpId="0"/>
      <p:bldP spid="1040" grpId="0"/>
      <p:bldP spid="150" grpId="0"/>
      <p:bldP spid="1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62269" y="5665104"/>
            <a:ext cx="2274989" cy="382254"/>
          </a:xfrm>
          <a:prstGeom prst="rect">
            <a:avLst/>
          </a:prstGeom>
          <a:noFill/>
        </p:spPr>
        <p:txBody>
          <a:bodyPr wrap="square" rtlCol="0">
            <a:spAutoFit/>
          </a:bodyPr>
          <a:lstStyle/>
          <a:p>
            <a:pPr algn="ctr" defTabSz="932418"/>
            <a:r>
              <a:rPr lang="en-US" sz="1836" b="1" kern="0" dirty="0">
                <a:solidFill>
                  <a:srgbClr val="0070C0"/>
                </a:solidFill>
                <a:latin typeface="Segoe UI Light" panose="020B0502040204020203" pitchFamily="34" charset="0"/>
                <a:cs typeface="Segoe UI Light" panose="020B0502040204020203" pitchFamily="34" charset="0"/>
              </a:rPr>
              <a:t>Cloud Promises</a:t>
            </a:r>
          </a:p>
        </p:txBody>
      </p:sp>
      <p:sp>
        <p:nvSpPr>
          <p:cNvPr id="13" name="TextBox 12"/>
          <p:cNvSpPr txBox="1"/>
          <p:nvPr/>
        </p:nvSpPr>
        <p:spPr>
          <a:xfrm>
            <a:off x="457529" y="5637496"/>
            <a:ext cx="1449034" cy="382254"/>
          </a:xfrm>
          <a:prstGeom prst="rect">
            <a:avLst/>
          </a:prstGeom>
          <a:noFill/>
        </p:spPr>
        <p:txBody>
          <a:bodyPr wrap="square" rtlCol="0">
            <a:spAutoFit/>
          </a:bodyPr>
          <a:lstStyle/>
          <a:p>
            <a:pPr algn="ctr" defTabSz="932418"/>
            <a:r>
              <a:rPr lang="en-US" sz="1836" b="1" kern="0" dirty="0">
                <a:solidFill>
                  <a:srgbClr val="0070C0"/>
                </a:solidFill>
                <a:latin typeface="Segoe UI Light" panose="020B0502040204020203" pitchFamily="34" charset="0"/>
                <a:cs typeface="Segoe UI Light" panose="020B0502040204020203" pitchFamily="34" charset="0"/>
              </a:rPr>
              <a:t>Hybrid IT </a:t>
            </a:r>
          </a:p>
        </p:txBody>
      </p:sp>
      <p:grpSp>
        <p:nvGrpSpPr>
          <p:cNvPr id="3" name="Group 2"/>
          <p:cNvGrpSpPr/>
          <p:nvPr/>
        </p:nvGrpSpPr>
        <p:grpSpPr>
          <a:xfrm>
            <a:off x="7751138" y="574396"/>
            <a:ext cx="2189088" cy="1788845"/>
            <a:chOff x="10142975" y="151068"/>
            <a:chExt cx="2146664" cy="1754178"/>
          </a:xfrm>
        </p:grpSpPr>
        <p:pic>
          <p:nvPicPr>
            <p:cNvPr id="1026" name="Picture 2" descr="https://alexandrebrisebois.files.wordpress.com/2014/01/image.png?w=240&amp;h=177"/>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hotocopy/>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0148435" y="151068"/>
              <a:ext cx="1942343" cy="143247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0142975" y="1561754"/>
              <a:ext cx="2146664" cy="343492"/>
            </a:xfrm>
            <a:prstGeom prst="rect">
              <a:avLst/>
            </a:prstGeom>
            <a:noFill/>
          </p:spPr>
          <p:txBody>
            <a:bodyPr wrap="square" rtlCol="0">
              <a:spAutoFit/>
            </a:bodyPr>
            <a:lstStyle>
              <a:defPPr>
                <a:defRPr lang="en-US"/>
              </a:defPPr>
              <a:lvl1pPr algn="ctr">
                <a:defRPr sz="1200">
                  <a:cs typeface="Segoe UI Light" panose="020B0502040204020203" pitchFamily="34" charset="0"/>
                </a:defRPr>
              </a:lvl1pPr>
            </a:lstStyle>
            <a:p>
              <a:pPr defTabSz="932418"/>
              <a:r>
                <a:rPr lang="en-US" sz="1632" b="1" kern="0" dirty="0">
                  <a:solidFill>
                    <a:srgbClr val="0070C0"/>
                  </a:solidFill>
                  <a:latin typeface="Segoe UI Light" panose="020B0502040204020203" pitchFamily="34" charset="0"/>
                </a:rPr>
                <a:t>Beyond Backup</a:t>
              </a:r>
            </a:p>
          </p:txBody>
        </p:sp>
      </p:grpSp>
      <p:sp>
        <p:nvSpPr>
          <p:cNvPr id="6" name="TextBox 5"/>
          <p:cNvSpPr txBox="1"/>
          <p:nvPr/>
        </p:nvSpPr>
        <p:spPr>
          <a:xfrm>
            <a:off x="509544" y="605891"/>
            <a:ext cx="1918227" cy="286266"/>
          </a:xfrm>
          <a:prstGeom prst="rect">
            <a:avLst/>
          </a:prstGeom>
          <a:noFill/>
        </p:spPr>
        <p:txBody>
          <a:bodyPr wrap="square" rtlCol="0">
            <a:spAutoFit/>
          </a:bodyPr>
          <a:lstStyle/>
          <a:p>
            <a:pPr defTabSz="932418"/>
            <a:endParaRPr lang="en-US" sz="1224" kern="0" dirty="0">
              <a:solidFill>
                <a:sysClr val="windowText" lastClr="000000"/>
              </a:solidFill>
            </a:endParaRPr>
          </a:p>
        </p:txBody>
      </p:sp>
      <p:grpSp>
        <p:nvGrpSpPr>
          <p:cNvPr id="9" name="Group 8"/>
          <p:cNvGrpSpPr/>
          <p:nvPr/>
        </p:nvGrpSpPr>
        <p:grpSpPr>
          <a:xfrm>
            <a:off x="2546172" y="785022"/>
            <a:ext cx="2505782" cy="5189072"/>
            <a:chOff x="2287700" y="914057"/>
            <a:chExt cx="2506137" cy="5189808"/>
          </a:xfrm>
        </p:grpSpPr>
        <p:pic>
          <p:nvPicPr>
            <p:cNvPr id="1052" name="Picture 10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512320" y="1222011"/>
              <a:ext cx="634931" cy="595692"/>
            </a:xfrm>
            <a:prstGeom prst="rect">
              <a:avLst/>
            </a:prstGeom>
          </p:spPr>
        </p:pic>
        <p:sp>
          <p:nvSpPr>
            <p:cNvPr id="81" name="TextBox 80"/>
            <p:cNvSpPr txBox="1"/>
            <p:nvPr/>
          </p:nvSpPr>
          <p:spPr>
            <a:xfrm>
              <a:off x="2287700" y="2026469"/>
              <a:ext cx="2481941" cy="478442"/>
            </a:xfrm>
            <a:prstGeom prst="rect">
              <a:avLst/>
            </a:prstGeom>
            <a:noFill/>
          </p:spPr>
          <p:txBody>
            <a:bodyPr wrap="square" rtlCol="0">
              <a:spAutoFit/>
            </a:bodyPr>
            <a:lstStyle/>
            <a:p>
              <a:pPr algn="ctr" defTabSz="932418"/>
              <a:r>
                <a:rPr lang="en-US" sz="1224" kern="0" dirty="0">
                  <a:solidFill>
                    <a:sysClr val="windowText" lastClr="000000"/>
                  </a:solidFill>
                  <a:latin typeface="Segoe UI Light" panose="020B0502040204020203" pitchFamily="34" charset="0"/>
                  <a:cs typeface="Segoe UI Light" panose="020B0502040204020203" pitchFamily="34" charset="0"/>
                </a:rPr>
                <a:t>Cloud as </a:t>
              </a:r>
              <a:r>
                <a:rPr lang="en-US" sz="1224" b="1" kern="0" dirty="0">
                  <a:solidFill>
                    <a:sysClr val="windowText" lastClr="000000"/>
                  </a:solidFill>
                  <a:latin typeface="Segoe UI Light" panose="020B0502040204020203" pitchFamily="34" charset="0"/>
                  <a:cs typeface="Segoe UI Light" panose="020B0502040204020203" pitchFamily="34" charset="0"/>
                </a:rPr>
                <a:t>Infrastructure</a:t>
              </a:r>
              <a:endParaRPr lang="en-US" sz="1224" kern="0" dirty="0">
                <a:solidFill>
                  <a:sysClr val="windowText" lastClr="000000"/>
                </a:solidFill>
                <a:latin typeface="Segoe UI Light" panose="020B0502040204020203" pitchFamily="34" charset="0"/>
                <a:cs typeface="Segoe UI Light" panose="020B0502040204020203" pitchFamily="34" charset="0"/>
              </a:endParaRPr>
            </a:p>
            <a:p>
              <a:pPr algn="ctr" defTabSz="932418"/>
              <a:r>
                <a:rPr lang="en-US" sz="1224" kern="0" dirty="0">
                  <a:solidFill>
                    <a:sysClr val="windowText" lastClr="000000"/>
                  </a:solidFill>
                  <a:latin typeface="Segoe UI Light" panose="020B0502040204020203" pitchFamily="34" charset="0"/>
                  <a:cs typeface="Segoe UI Light" panose="020B0502040204020203" pitchFamily="34" charset="0"/>
                </a:rPr>
                <a:t>(IaaS)</a:t>
              </a:r>
            </a:p>
          </p:txBody>
        </p:sp>
        <p:grpSp>
          <p:nvGrpSpPr>
            <p:cNvPr id="124" name="Group 123"/>
            <p:cNvGrpSpPr/>
            <p:nvPr/>
          </p:nvGrpSpPr>
          <p:grpSpPr>
            <a:xfrm>
              <a:off x="2452295" y="4675471"/>
              <a:ext cx="1758624" cy="296945"/>
              <a:chOff x="2394857" y="4777240"/>
              <a:chExt cx="1724298" cy="291149"/>
            </a:xfrm>
          </p:grpSpPr>
          <p:sp>
            <p:nvSpPr>
              <p:cNvPr id="80" name="TextBox 79"/>
              <p:cNvSpPr txBox="1"/>
              <p:nvPr/>
            </p:nvSpPr>
            <p:spPr>
              <a:xfrm>
                <a:off x="2396096" y="4777240"/>
                <a:ext cx="1639892" cy="280718"/>
              </a:xfrm>
              <a:prstGeom prst="rect">
                <a:avLst/>
              </a:prstGeom>
              <a:noFill/>
            </p:spPr>
            <p:txBody>
              <a:bodyPr wrap="square" rtlCol="0">
                <a:spAutoFit/>
              </a:bodyPr>
              <a:lstStyle/>
              <a:p>
                <a:pPr algn="ctr" defTabSz="932418"/>
                <a:r>
                  <a:rPr lang="en-US" sz="1224" kern="0" dirty="0">
                    <a:solidFill>
                      <a:sysClr val="windowText" lastClr="000000"/>
                    </a:solidFill>
                    <a:latin typeface="Segoe UI Light" panose="020B0502040204020203" pitchFamily="34" charset="0"/>
                    <a:cs typeface="Segoe UI Light" panose="020B0502040204020203" pitchFamily="34" charset="0"/>
                  </a:rPr>
                  <a:t>Cloud as </a:t>
                </a:r>
                <a:r>
                  <a:rPr lang="en-US" sz="1224" b="1" kern="0" dirty="0">
                    <a:solidFill>
                      <a:sysClr val="windowText" lastClr="000000"/>
                    </a:solidFill>
                    <a:latin typeface="Segoe UI Light" panose="020B0502040204020203" pitchFamily="34" charset="0"/>
                    <a:cs typeface="Segoe UI Light" panose="020B0502040204020203" pitchFamily="34" charset="0"/>
                  </a:rPr>
                  <a:t>Storage</a:t>
                </a:r>
                <a:endParaRPr lang="en-US" sz="1224" kern="0" dirty="0">
                  <a:solidFill>
                    <a:sysClr val="windowText" lastClr="000000"/>
                  </a:solidFill>
                  <a:latin typeface="Segoe UI Light" panose="020B0502040204020203" pitchFamily="34" charset="0"/>
                  <a:cs typeface="Segoe UI Light" panose="020B0502040204020203" pitchFamily="34" charset="0"/>
                </a:endParaRPr>
              </a:p>
            </p:txBody>
          </p:sp>
          <p:cxnSp>
            <p:nvCxnSpPr>
              <p:cNvPr id="116" name="Straight Connector 115"/>
              <p:cNvCxnSpPr/>
              <p:nvPr/>
            </p:nvCxnSpPr>
            <p:spPr>
              <a:xfrm>
                <a:off x="2394857" y="5068389"/>
                <a:ext cx="1724298"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18" name="Straight Connector 117"/>
            <p:cNvCxnSpPr/>
            <p:nvPr/>
          </p:nvCxnSpPr>
          <p:spPr>
            <a:xfrm>
              <a:off x="2537824" y="2541546"/>
              <a:ext cx="1872742" cy="0"/>
            </a:xfrm>
            <a:prstGeom prst="line">
              <a:avLst/>
            </a:prstGeom>
          </p:spPr>
          <p:style>
            <a:lnRef idx="1">
              <a:schemeClr val="accent1"/>
            </a:lnRef>
            <a:fillRef idx="0">
              <a:schemeClr val="accent1"/>
            </a:fillRef>
            <a:effectRef idx="0">
              <a:schemeClr val="accent1"/>
            </a:effectRef>
            <a:fontRef idx="minor">
              <a:schemeClr val="tx1"/>
            </a:fontRef>
          </p:style>
        </p:cxnSp>
        <p:sp>
          <p:nvSpPr>
            <p:cNvPr id="1040" name="TextBox 1039"/>
            <p:cNvSpPr txBox="1"/>
            <p:nvPr/>
          </p:nvSpPr>
          <p:spPr>
            <a:xfrm>
              <a:off x="2398159" y="5001279"/>
              <a:ext cx="2256012" cy="1102586"/>
            </a:xfrm>
            <a:prstGeom prst="rect">
              <a:avLst/>
            </a:prstGeom>
            <a:noFill/>
          </p:spPr>
          <p:txBody>
            <a:bodyPr wrap="square" rtlCol="0">
              <a:spAutoFit/>
            </a:bodyPr>
            <a:lstStyle/>
            <a:p>
              <a:pPr marL="178065" indent="-178065" algn="just" defTabSz="932418">
                <a:lnSpc>
                  <a:spcPct val="150000"/>
                </a:lnSpc>
                <a:buClr>
                  <a:srgbClr val="00B050"/>
                </a:buClr>
                <a:buFont typeface="Wingdings" panose="05000000000000000000" pitchFamily="2" charset="2"/>
                <a:buChar char="ü"/>
              </a:pPr>
              <a:r>
                <a:rPr lang="en-US" sz="1071" kern="0" dirty="0">
                  <a:solidFill>
                    <a:sysClr val="windowText" lastClr="000000"/>
                  </a:solidFill>
                  <a:latin typeface="Segoe UI Light" panose="020B0502040204020203" pitchFamily="34" charset="0"/>
                  <a:cs typeface="Segoe UI Light" panose="020B0502040204020203" pitchFamily="34" charset="0"/>
                </a:rPr>
                <a:t>Pay-as-you-go Storage</a:t>
              </a:r>
            </a:p>
            <a:p>
              <a:pPr marL="178065" indent="-178065" algn="just" defTabSz="932418">
                <a:lnSpc>
                  <a:spcPct val="150000"/>
                </a:lnSpc>
                <a:buBlip>
                  <a:blip r:embed="rId5"/>
                </a:buBlip>
              </a:pPr>
              <a:r>
                <a:rPr lang="en-US" sz="1071" kern="0" dirty="0">
                  <a:solidFill>
                    <a:sysClr val="windowText" lastClr="000000"/>
                  </a:solidFill>
                  <a:latin typeface="Segoe UI Light" panose="020B0502040204020203" pitchFamily="34" charset="0"/>
                  <a:cs typeface="Segoe UI Light" panose="020B0502040204020203" pitchFamily="34" charset="0"/>
                </a:rPr>
                <a:t>Software licensing costs</a:t>
              </a:r>
            </a:p>
            <a:p>
              <a:pPr marL="178065" indent="-178065" algn="just" defTabSz="932418">
                <a:lnSpc>
                  <a:spcPct val="150000"/>
                </a:lnSpc>
                <a:buBlip>
                  <a:blip r:embed="rId5"/>
                </a:buBlip>
              </a:pPr>
              <a:r>
                <a:rPr lang="en-US" sz="1071" kern="0" dirty="0">
                  <a:solidFill>
                    <a:sysClr val="windowText" lastClr="000000"/>
                  </a:solidFill>
                  <a:latin typeface="Segoe UI Light" panose="020B0502040204020203" pitchFamily="34" charset="0"/>
                  <a:cs typeface="Segoe UI Light" panose="020B0502040204020203" pitchFamily="34" charset="0"/>
                </a:rPr>
                <a:t>On-premises infrastructure</a:t>
              </a:r>
            </a:p>
            <a:p>
              <a:pPr marL="178065" indent="-178065" algn="just" defTabSz="932418">
                <a:lnSpc>
                  <a:spcPct val="150000"/>
                </a:lnSpc>
                <a:buBlip>
                  <a:blip r:embed="rId5"/>
                </a:buBlip>
              </a:pPr>
              <a:r>
                <a:rPr lang="en-US" sz="1071" kern="0" dirty="0">
                  <a:solidFill>
                    <a:sysClr val="windowText" lastClr="000000"/>
                  </a:solidFill>
                  <a:latin typeface="Segoe UI Light" panose="020B0502040204020203" pitchFamily="34" charset="0"/>
                  <a:cs typeface="Segoe UI Light" panose="020B0502040204020203" pitchFamily="34" charset="0"/>
                </a:rPr>
                <a:t>Storage egress charges</a:t>
              </a:r>
            </a:p>
          </p:txBody>
        </p:sp>
        <p:sp>
          <p:nvSpPr>
            <p:cNvPr id="150" name="TextBox 149"/>
            <p:cNvSpPr txBox="1"/>
            <p:nvPr/>
          </p:nvSpPr>
          <p:spPr>
            <a:xfrm>
              <a:off x="2537825" y="2578148"/>
              <a:ext cx="2256012" cy="1102586"/>
            </a:xfrm>
            <a:prstGeom prst="rect">
              <a:avLst/>
            </a:prstGeom>
            <a:noFill/>
          </p:spPr>
          <p:txBody>
            <a:bodyPr wrap="square" rtlCol="0">
              <a:spAutoFit/>
            </a:bodyPr>
            <a:lstStyle/>
            <a:p>
              <a:pPr marL="178065" indent="-178065" algn="just" defTabSz="932418">
                <a:lnSpc>
                  <a:spcPct val="150000"/>
                </a:lnSpc>
                <a:buClr>
                  <a:srgbClr val="00B050"/>
                </a:buClr>
                <a:buFont typeface="Wingdings" panose="05000000000000000000" pitchFamily="2" charset="2"/>
                <a:buChar char="ü"/>
              </a:pPr>
              <a:r>
                <a:rPr lang="en-US" sz="1071" kern="0" dirty="0">
                  <a:solidFill>
                    <a:sysClr val="windowText" lastClr="000000"/>
                  </a:solidFill>
                  <a:latin typeface="Segoe UI Light" panose="020B0502040204020203" pitchFamily="34" charset="0"/>
                  <a:cs typeface="Segoe UI Light" panose="020B0502040204020203" pitchFamily="34" charset="0"/>
                </a:rPr>
                <a:t>Pay-as-you-go</a:t>
              </a:r>
            </a:p>
            <a:p>
              <a:pPr marL="178065" indent="-178065" algn="just" defTabSz="932418">
                <a:lnSpc>
                  <a:spcPct val="150000"/>
                </a:lnSpc>
                <a:buBlip>
                  <a:blip r:embed="rId5"/>
                </a:buBlip>
              </a:pPr>
              <a:r>
                <a:rPr lang="en-US" sz="1071" kern="0" dirty="0">
                  <a:solidFill>
                    <a:sysClr val="windowText" lastClr="000000"/>
                  </a:solidFill>
                  <a:latin typeface="Segoe UI Light" panose="020B0502040204020203" pitchFamily="34" charset="0"/>
                  <a:cs typeface="Segoe UI Light" panose="020B0502040204020203" pitchFamily="34" charset="0"/>
                </a:rPr>
                <a:t>Software licensing costs</a:t>
              </a:r>
            </a:p>
            <a:p>
              <a:pPr marL="178065" indent="-178065" algn="just" defTabSz="932418">
                <a:lnSpc>
                  <a:spcPct val="150000"/>
                </a:lnSpc>
                <a:buBlip>
                  <a:blip r:embed="rId5"/>
                </a:buBlip>
              </a:pPr>
              <a:r>
                <a:rPr lang="en-US" sz="1071" kern="0" dirty="0">
                  <a:solidFill>
                    <a:sysClr val="windowText" lastClr="000000"/>
                  </a:solidFill>
                  <a:latin typeface="Segoe UI Light" panose="020B0502040204020203" pitchFamily="34" charset="0"/>
                  <a:cs typeface="Segoe UI Light" panose="020B0502040204020203" pitchFamily="34" charset="0"/>
                </a:rPr>
                <a:t>Cost effectiveness</a:t>
              </a:r>
            </a:p>
            <a:p>
              <a:pPr marL="178065" indent="-178065" algn="just" defTabSz="932418">
                <a:lnSpc>
                  <a:spcPct val="150000"/>
                </a:lnSpc>
                <a:buBlip>
                  <a:blip r:embed="rId5"/>
                </a:buBlip>
              </a:pPr>
              <a:r>
                <a:rPr lang="en-US" sz="1071" kern="0" dirty="0">
                  <a:solidFill>
                    <a:sysClr val="windowText" lastClr="000000"/>
                  </a:solidFill>
                  <a:latin typeface="Segoe UI Light" panose="020B0502040204020203" pitchFamily="34" charset="0"/>
                  <a:cs typeface="Segoe UI Light" panose="020B0502040204020203" pitchFamily="34" charset="0"/>
                </a:rPr>
                <a:t>Storage egress charges</a:t>
              </a:r>
            </a:p>
          </p:txBody>
        </p:sp>
        <p:pic>
          <p:nvPicPr>
            <p:cNvPr id="1051" name="Picture 10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9184" y="3589906"/>
              <a:ext cx="1159440" cy="1159440"/>
            </a:xfrm>
            <a:prstGeom prst="rect">
              <a:avLst/>
            </a:prstGeom>
          </p:spPr>
        </p:pic>
        <p:pic>
          <p:nvPicPr>
            <p:cNvPr id="167" name="Picture 1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1333" y="914057"/>
              <a:ext cx="1159440" cy="1159440"/>
            </a:xfrm>
            <a:prstGeom prst="rect">
              <a:avLst/>
            </a:prstGeom>
          </p:spPr>
        </p:pic>
      </p:grpSp>
      <p:sp>
        <p:nvSpPr>
          <p:cNvPr id="82" name="TextBox 81"/>
          <p:cNvSpPr txBox="1"/>
          <p:nvPr/>
        </p:nvSpPr>
        <p:spPr>
          <a:xfrm>
            <a:off x="5233619" y="3288455"/>
            <a:ext cx="1998328" cy="262241"/>
          </a:xfrm>
          <a:prstGeom prst="rect">
            <a:avLst/>
          </a:prstGeom>
          <a:noFill/>
        </p:spPr>
        <p:txBody>
          <a:bodyPr wrap="square" rtlCol="0">
            <a:spAutoFit/>
          </a:bodyPr>
          <a:lstStyle/>
          <a:p>
            <a:pPr algn="ctr" defTabSz="932418"/>
            <a:r>
              <a:rPr lang="en-US" sz="1071" kern="0" dirty="0">
                <a:solidFill>
                  <a:sysClr val="windowText" lastClr="000000"/>
                </a:solidFill>
                <a:latin typeface="Segoe UI Light" panose="020B0502040204020203" pitchFamily="34" charset="0"/>
                <a:cs typeface="Segoe UI Light" panose="020B0502040204020203" pitchFamily="34" charset="0"/>
              </a:rPr>
              <a:t>Cloud as a </a:t>
            </a:r>
            <a:r>
              <a:rPr lang="en-US" sz="1071" b="1" kern="0" dirty="0">
                <a:solidFill>
                  <a:sysClr val="windowText" lastClr="000000"/>
                </a:solidFill>
                <a:latin typeface="Segoe UI Light" panose="020B0502040204020203" pitchFamily="34" charset="0"/>
                <a:cs typeface="Segoe UI Light" panose="020B0502040204020203" pitchFamily="34" charset="0"/>
              </a:rPr>
              <a:t>Platform</a:t>
            </a:r>
            <a:endParaRPr lang="en-US" sz="1071" kern="0" dirty="0">
              <a:solidFill>
                <a:sysClr val="windowText" lastClr="000000"/>
              </a:solidFill>
              <a:latin typeface="Segoe UI Light" panose="020B0502040204020203" pitchFamily="34" charset="0"/>
              <a:cs typeface="Segoe UI Light" panose="020B0502040204020203" pitchFamily="34" charset="0"/>
            </a:endParaRPr>
          </a:p>
        </p:txBody>
      </p:sp>
      <p:cxnSp>
        <p:nvCxnSpPr>
          <p:cNvPr id="122" name="Straight Connector 121"/>
          <p:cNvCxnSpPr/>
          <p:nvPr/>
        </p:nvCxnSpPr>
        <p:spPr>
          <a:xfrm>
            <a:off x="5210469" y="3841671"/>
            <a:ext cx="2000584" cy="0"/>
          </a:xfrm>
          <a:prstGeom prst="line">
            <a:avLst/>
          </a:prstGeom>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5233618" y="3904743"/>
            <a:ext cx="2035013" cy="1354499"/>
          </a:xfrm>
          <a:prstGeom prst="rect">
            <a:avLst/>
          </a:prstGeom>
          <a:noFill/>
        </p:spPr>
        <p:txBody>
          <a:bodyPr wrap="square" rtlCol="0">
            <a:spAutoFit/>
          </a:bodyPr>
          <a:lstStyle/>
          <a:p>
            <a:pPr marL="178065" indent="-178065" defTabSz="932418">
              <a:lnSpc>
                <a:spcPct val="150000"/>
              </a:lnSpc>
              <a:buClr>
                <a:srgbClr val="00B050"/>
              </a:buClr>
              <a:buFont typeface="Wingdings" panose="05000000000000000000" pitchFamily="2" charset="2"/>
              <a:buChar char="ü"/>
            </a:pPr>
            <a:r>
              <a:rPr lang="en-US" sz="1071" kern="0" dirty="0">
                <a:solidFill>
                  <a:sysClr val="windowText" lastClr="000000"/>
                </a:solidFill>
                <a:latin typeface="Segoe UI Light" panose="020B0502040204020203" pitchFamily="34" charset="0"/>
                <a:cs typeface="Segoe UI Light" panose="020B0502040204020203" pitchFamily="34" charset="0"/>
              </a:rPr>
              <a:t>Pay-as-you-go</a:t>
            </a:r>
          </a:p>
          <a:p>
            <a:pPr marL="178065" indent="-178065" defTabSz="932418">
              <a:lnSpc>
                <a:spcPct val="150000"/>
              </a:lnSpc>
              <a:buClr>
                <a:srgbClr val="00B050"/>
              </a:buClr>
              <a:buFont typeface="Wingdings" panose="05000000000000000000" pitchFamily="2" charset="2"/>
              <a:buChar char="ü"/>
            </a:pPr>
            <a:r>
              <a:rPr lang="en-US" sz="1071" kern="0" dirty="0">
                <a:solidFill>
                  <a:sysClr val="windowText" lastClr="000000"/>
                </a:solidFill>
                <a:latin typeface="Segoe UI Light" panose="020B0502040204020203" pitchFamily="34" charset="0"/>
                <a:cs typeface="Segoe UI Light" panose="020B0502040204020203" pitchFamily="34" charset="0"/>
              </a:rPr>
              <a:t>No infrastructure for Backup </a:t>
            </a:r>
          </a:p>
          <a:p>
            <a:pPr marL="178065" indent="-178065" defTabSz="932418">
              <a:lnSpc>
                <a:spcPct val="150000"/>
              </a:lnSpc>
              <a:buClr>
                <a:srgbClr val="00B050"/>
              </a:buClr>
              <a:buFont typeface="Wingdings" panose="05000000000000000000" pitchFamily="2" charset="2"/>
              <a:buChar char="ü"/>
            </a:pPr>
            <a:r>
              <a:rPr lang="en-US" sz="1071" kern="0" dirty="0">
                <a:solidFill>
                  <a:sysClr val="windowText" lastClr="000000"/>
                </a:solidFill>
                <a:latin typeface="Segoe UI Light" panose="020B0502040204020203" pitchFamily="34" charset="0"/>
                <a:cs typeface="Segoe UI Light" panose="020B0502040204020203" pitchFamily="34" charset="0"/>
              </a:rPr>
              <a:t>No Storage egress charges</a:t>
            </a:r>
          </a:p>
          <a:p>
            <a:pPr marL="178065" indent="-178065" defTabSz="932418">
              <a:lnSpc>
                <a:spcPct val="150000"/>
              </a:lnSpc>
              <a:buClr>
                <a:srgbClr val="00B050"/>
              </a:buClr>
              <a:buFont typeface="Wingdings" panose="05000000000000000000" pitchFamily="2" charset="2"/>
              <a:buChar char="ü"/>
            </a:pPr>
            <a:r>
              <a:rPr lang="en-US" sz="1071" kern="0" dirty="0">
                <a:solidFill>
                  <a:sysClr val="windowText" lastClr="000000"/>
                </a:solidFill>
                <a:latin typeface="Segoe UI Light" panose="020B0502040204020203" pitchFamily="34" charset="0"/>
                <a:cs typeface="Segoe UI Light" panose="020B0502040204020203" pitchFamily="34" charset="0"/>
              </a:rPr>
              <a:t>Single management pane </a:t>
            </a:r>
          </a:p>
          <a:p>
            <a:pPr marL="178065" indent="-178065" defTabSz="932418">
              <a:lnSpc>
                <a:spcPct val="150000"/>
              </a:lnSpc>
              <a:buClr>
                <a:srgbClr val="00B050"/>
              </a:buClr>
              <a:buFont typeface="Wingdings" panose="05000000000000000000" pitchFamily="2" charset="2"/>
              <a:buChar char="ü"/>
            </a:pPr>
            <a:r>
              <a:rPr lang="en-US" sz="1071" kern="0" dirty="0">
                <a:solidFill>
                  <a:sysClr val="windowText" lastClr="000000"/>
                </a:solidFill>
                <a:latin typeface="Segoe UI Light" panose="020B0502040204020203" pitchFamily="34" charset="0"/>
                <a:cs typeface="Segoe UI Light" panose="020B0502040204020203" pitchFamily="34" charset="0"/>
              </a:rPr>
              <a:t>Self-service </a:t>
            </a:r>
          </a:p>
        </p:txBody>
      </p:sp>
      <p:pic>
        <p:nvPicPr>
          <p:cNvPr id="171" name="Picture 4" descr="http://blog.sysfore.com/wp-content/uploads/2014/12/Site-Recovery.png">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31077" y="2491844"/>
            <a:ext cx="825096" cy="82509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7722690" y="3737504"/>
            <a:ext cx="2410609" cy="1606794"/>
          </a:xfrm>
          <a:prstGeom prst="rect">
            <a:avLst/>
          </a:prstGeom>
          <a:noFill/>
        </p:spPr>
        <p:txBody>
          <a:bodyPr wrap="square" rtlCol="0">
            <a:spAutoFit/>
          </a:bodyPr>
          <a:lstStyle/>
          <a:p>
            <a:pPr marL="178065" indent="-178065" defTabSz="932418">
              <a:lnSpc>
                <a:spcPct val="150000"/>
              </a:lnSpc>
              <a:buClr>
                <a:srgbClr val="00B050"/>
              </a:buClr>
              <a:buFont typeface="Wingdings" panose="05000000000000000000" pitchFamily="2" charset="2"/>
              <a:buChar char="ü"/>
            </a:pPr>
            <a:r>
              <a:rPr lang="en-US" sz="1071" kern="0" dirty="0">
                <a:solidFill>
                  <a:sysClr val="windowText" lastClr="000000"/>
                </a:solidFill>
                <a:latin typeface="Segoe UI Light" panose="020B0502040204020203" pitchFamily="34" charset="0"/>
                <a:cs typeface="Segoe UI Light" panose="020B0502040204020203" pitchFamily="34" charset="0"/>
              </a:rPr>
              <a:t>First-class integration with Azure services</a:t>
            </a:r>
          </a:p>
          <a:p>
            <a:pPr marL="178065" indent="-178065" defTabSz="932418">
              <a:lnSpc>
                <a:spcPct val="150000"/>
              </a:lnSpc>
              <a:buClr>
                <a:srgbClr val="00B050"/>
              </a:buClr>
              <a:buFont typeface="Wingdings" panose="05000000000000000000" pitchFamily="2" charset="2"/>
              <a:buChar char="ü"/>
            </a:pPr>
            <a:r>
              <a:rPr lang="en-US" sz="1071" kern="0" dirty="0">
                <a:solidFill>
                  <a:sysClr val="windowText" lastClr="000000"/>
                </a:solidFill>
                <a:latin typeface="Segoe UI Light" panose="020B0502040204020203" pitchFamily="34" charset="0"/>
                <a:cs typeface="Segoe UI Light" panose="020B0502040204020203" pitchFamily="34" charset="0"/>
              </a:rPr>
              <a:t>Rich monitoring </a:t>
            </a:r>
          </a:p>
          <a:p>
            <a:pPr marL="178065" indent="-178065" defTabSz="932418">
              <a:lnSpc>
                <a:spcPct val="150000"/>
              </a:lnSpc>
              <a:buClr>
                <a:srgbClr val="00B050"/>
              </a:buClr>
              <a:buFont typeface="Wingdings" panose="05000000000000000000" pitchFamily="2" charset="2"/>
              <a:buChar char="ü"/>
            </a:pPr>
            <a:r>
              <a:rPr lang="en-US" sz="1071" kern="0" dirty="0">
                <a:solidFill>
                  <a:sysClr val="windowText" lastClr="000000"/>
                </a:solidFill>
                <a:latin typeface="Segoe UI Light" panose="020B0502040204020203" pitchFamily="34" charset="0"/>
                <a:cs typeface="Segoe UI Light" panose="020B0502040204020203" pitchFamily="34" charset="0"/>
              </a:rPr>
              <a:t>Insights and Analytics</a:t>
            </a:r>
          </a:p>
          <a:p>
            <a:pPr marL="178065" indent="-178065" defTabSz="932418">
              <a:lnSpc>
                <a:spcPct val="150000"/>
              </a:lnSpc>
              <a:buClr>
                <a:srgbClr val="00B050"/>
              </a:buClr>
              <a:buFont typeface="Wingdings" panose="05000000000000000000" pitchFamily="2" charset="2"/>
              <a:buChar char="ü"/>
            </a:pPr>
            <a:r>
              <a:rPr lang="en-US" sz="1071" kern="0" dirty="0">
                <a:solidFill>
                  <a:sysClr val="windowText" lastClr="000000"/>
                </a:solidFill>
                <a:latin typeface="Segoe UI Light" panose="020B0502040204020203" pitchFamily="34" charset="0"/>
                <a:cs typeface="Segoe UI Light" panose="020B0502040204020203" pitchFamily="34" charset="0"/>
              </a:rPr>
              <a:t>Leverage Azure identity and security services</a:t>
            </a:r>
          </a:p>
        </p:txBody>
      </p:sp>
      <p:sp>
        <p:nvSpPr>
          <p:cNvPr id="10" name="Rectangle 9"/>
          <p:cNvSpPr/>
          <p:nvPr/>
        </p:nvSpPr>
        <p:spPr>
          <a:xfrm>
            <a:off x="8762131" y="2570773"/>
            <a:ext cx="835331" cy="2432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714" kern="0" dirty="0">
                <a:solidFill>
                  <a:schemeClr val="tx1"/>
                </a:solidFill>
              </a:rPr>
              <a:t>Azure Backup</a:t>
            </a:r>
          </a:p>
        </p:txBody>
      </p:sp>
      <p:sp>
        <p:nvSpPr>
          <p:cNvPr id="88" name="Rectangle 87"/>
          <p:cNvSpPr/>
          <p:nvPr/>
        </p:nvSpPr>
        <p:spPr>
          <a:xfrm>
            <a:off x="8016902" y="2570773"/>
            <a:ext cx="835331" cy="2432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714" kern="0" dirty="0">
                <a:solidFill>
                  <a:schemeClr val="tx1"/>
                </a:solidFill>
              </a:rPr>
              <a:t>Azure Site Recovery</a:t>
            </a:r>
          </a:p>
        </p:txBody>
      </p:sp>
      <p:sp>
        <p:nvSpPr>
          <p:cNvPr id="89" name="Rectangle 88"/>
          <p:cNvSpPr/>
          <p:nvPr/>
        </p:nvSpPr>
        <p:spPr>
          <a:xfrm>
            <a:off x="8371821" y="2873367"/>
            <a:ext cx="835331" cy="243263"/>
          </a:xfrm>
          <a:prstGeom prst="rect">
            <a:avLst/>
          </a:prstGeom>
          <a:solidFill>
            <a:srgbClr val="0079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122" kern="0" dirty="0">
                <a:solidFill>
                  <a:sysClr val="windowText" lastClr="000000"/>
                </a:solidFill>
                <a:latin typeface="Segoe UI Light" panose="020B0502040204020203" pitchFamily="34" charset="0"/>
                <a:cs typeface="Segoe UI Light" panose="020B0502040204020203" pitchFamily="34" charset="0"/>
              </a:rPr>
              <a:t>Azure</a:t>
            </a:r>
          </a:p>
        </p:txBody>
      </p:sp>
      <p:sp>
        <p:nvSpPr>
          <p:cNvPr id="93" name="Rectangle 92"/>
          <p:cNvSpPr/>
          <p:nvPr/>
        </p:nvSpPr>
        <p:spPr>
          <a:xfrm>
            <a:off x="8771042" y="3184046"/>
            <a:ext cx="835331" cy="2432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714" kern="0" dirty="0" err="1">
                <a:solidFill>
                  <a:schemeClr val="tx1"/>
                </a:solidFill>
              </a:rPr>
              <a:t>Auth</a:t>
            </a:r>
            <a:r>
              <a:rPr lang="en-US" sz="714" kern="0" dirty="0">
                <a:solidFill>
                  <a:schemeClr val="tx1"/>
                </a:solidFill>
              </a:rPr>
              <a:t> Services</a:t>
            </a:r>
          </a:p>
        </p:txBody>
      </p:sp>
      <p:sp>
        <p:nvSpPr>
          <p:cNvPr id="94" name="Rectangle 93"/>
          <p:cNvSpPr/>
          <p:nvPr/>
        </p:nvSpPr>
        <p:spPr>
          <a:xfrm>
            <a:off x="8025814" y="3184046"/>
            <a:ext cx="835331" cy="2432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714" kern="0" dirty="0">
                <a:solidFill>
                  <a:schemeClr val="tx1"/>
                </a:solidFill>
              </a:rPr>
              <a:t>Data Services</a:t>
            </a:r>
          </a:p>
        </p:txBody>
      </p:sp>
      <p:sp>
        <p:nvSpPr>
          <p:cNvPr id="95" name="Rectangle 94"/>
          <p:cNvSpPr/>
          <p:nvPr/>
        </p:nvSpPr>
        <p:spPr>
          <a:xfrm>
            <a:off x="8016902" y="2870668"/>
            <a:ext cx="363662" cy="2432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714" kern="0">
              <a:solidFill>
                <a:schemeClr val="tx1"/>
              </a:solidFill>
            </a:endParaRPr>
          </a:p>
        </p:txBody>
      </p:sp>
      <p:sp>
        <p:nvSpPr>
          <p:cNvPr id="104" name="Rectangle 103"/>
          <p:cNvSpPr/>
          <p:nvPr/>
        </p:nvSpPr>
        <p:spPr>
          <a:xfrm>
            <a:off x="9196644" y="2880966"/>
            <a:ext cx="399466" cy="2432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714" kern="0">
              <a:solidFill>
                <a:schemeClr val="tx1"/>
              </a:solidFill>
            </a:endParaRPr>
          </a:p>
        </p:txBody>
      </p:sp>
      <p:pic>
        <p:nvPicPr>
          <p:cNvPr id="108" name="Picture 107"/>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11048" y="2860315"/>
            <a:ext cx="622267" cy="675262"/>
          </a:xfrm>
          <a:prstGeom prst="rect">
            <a:avLst/>
          </a:prstGeom>
        </p:spPr>
      </p:pic>
      <p:sp>
        <p:nvSpPr>
          <p:cNvPr id="114" name="Arrow: Left-Right 113"/>
          <p:cNvSpPr/>
          <p:nvPr/>
        </p:nvSpPr>
        <p:spPr>
          <a:xfrm>
            <a:off x="2506893" y="6031718"/>
            <a:ext cx="2399163" cy="770336"/>
          </a:xfrm>
          <a:prstGeom prst="lef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IN" sz="1224" kern="0" dirty="0">
                <a:solidFill>
                  <a:schemeClr val="bg1"/>
                </a:solidFill>
              </a:rPr>
              <a:t>Traditional Backup</a:t>
            </a:r>
          </a:p>
        </p:txBody>
      </p:sp>
      <p:grpSp>
        <p:nvGrpSpPr>
          <p:cNvPr id="2" name="Group 1"/>
          <p:cNvGrpSpPr/>
          <p:nvPr/>
        </p:nvGrpSpPr>
        <p:grpSpPr>
          <a:xfrm>
            <a:off x="10644935" y="1494062"/>
            <a:ext cx="1464483" cy="4071203"/>
            <a:chOff x="10603404" y="1590652"/>
            <a:chExt cx="1464691" cy="3701619"/>
          </a:xfrm>
        </p:grpSpPr>
        <p:pic>
          <p:nvPicPr>
            <p:cNvPr id="115" name="Picture 114"/>
            <p:cNvPicPr>
              <a:picLocks noChangeAspect="1"/>
            </p:cNvPicPr>
            <p:nvPr/>
          </p:nvPicPr>
          <p:blipFill>
            <a:blip r:embed="rId10" cstate="email">
              <a:duotone>
                <a:schemeClr val="accent6">
                  <a:shade val="45000"/>
                  <a:satMod val="135000"/>
                </a:schemeClr>
                <a:prstClr val="white"/>
              </a:duotone>
              <a:lum bright="-20000" contrast="20000"/>
              <a:extLst>
                <a:ext uri="{28A0092B-C50C-407E-A947-70E740481C1C}">
                  <a14:useLocalDpi xmlns:a14="http://schemas.microsoft.com/office/drawing/2010/main"/>
                </a:ext>
              </a:extLst>
            </a:blip>
            <a:stretch>
              <a:fillRect/>
            </a:stretch>
          </p:blipFill>
          <p:spPr>
            <a:xfrm>
              <a:off x="10997579" y="4626161"/>
              <a:ext cx="582714" cy="405796"/>
            </a:xfrm>
            <a:prstGeom prst="rect">
              <a:avLst/>
            </a:prstGeom>
          </p:spPr>
        </p:pic>
        <p:pic>
          <p:nvPicPr>
            <p:cNvPr id="117" name="Picture 11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57818" y="3716797"/>
              <a:ext cx="600611" cy="600611"/>
            </a:xfrm>
            <a:prstGeom prst="rect">
              <a:avLst/>
            </a:prstGeom>
          </p:spPr>
        </p:pic>
        <p:pic>
          <p:nvPicPr>
            <p:cNvPr id="119" name="Picture 118"/>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116882" y="2859899"/>
              <a:ext cx="499242" cy="499242"/>
            </a:xfrm>
            <a:prstGeom prst="rect">
              <a:avLst/>
            </a:prstGeom>
          </p:spPr>
        </p:pic>
        <p:pic>
          <p:nvPicPr>
            <p:cNvPr id="120" name="Picture 119"/>
            <p:cNvPicPr>
              <a:picLocks noChangeAspect="1"/>
            </p:cNvPicPr>
            <p:nvPr/>
          </p:nvPicPr>
          <p:blipFill>
            <a:blip r:embed="rId13" cstate="email">
              <a:duotone>
                <a:schemeClr val="accent6">
                  <a:shade val="45000"/>
                  <a:satMod val="135000"/>
                </a:schemeClr>
                <a:prstClr val="white"/>
              </a:duotone>
              <a:lum bright="-20000" contrast="20000"/>
              <a:extLst>
                <a:ext uri="{28A0092B-C50C-407E-A947-70E740481C1C}">
                  <a14:useLocalDpi xmlns:a14="http://schemas.microsoft.com/office/drawing/2010/main"/>
                </a:ext>
              </a:extLst>
            </a:blip>
            <a:stretch>
              <a:fillRect/>
            </a:stretch>
          </p:blipFill>
          <p:spPr>
            <a:xfrm>
              <a:off x="11104199" y="1590652"/>
              <a:ext cx="489085" cy="562239"/>
            </a:xfrm>
            <a:prstGeom prst="rect">
              <a:avLst/>
            </a:prstGeom>
          </p:spPr>
        </p:pic>
        <p:sp>
          <p:nvSpPr>
            <p:cNvPr id="121" name="TextBox 120"/>
            <p:cNvSpPr txBox="1"/>
            <p:nvPr/>
          </p:nvSpPr>
          <p:spPr>
            <a:xfrm>
              <a:off x="10709573" y="5031956"/>
              <a:ext cx="1252355" cy="260315"/>
            </a:xfrm>
            <a:prstGeom prst="rect">
              <a:avLst/>
            </a:prstGeom>
            <a:noFill/>
          </p:spPr>
          <p:txBody>
            <a:bodyPr wrap="square" rtlCol="0">
              <a:spAutoFit/>
            </a:bodyPr>
            <a:lstStyle/>
            <a:p>
              <a:pPr algn="ctr" defTabSz="932418"/>
              <a:r>
                <a:rPr lang="en-US" sz="1224" kern="0" dirty="0">
                  <a:solidFill>
                    <a:sysClr val="windowText" lastClr="000000"/>
                  </a:solidFill>
                  <a:cs typeface="Segoe UI Light" panose="020B0502040204020203" pitchFamily="34" charset="0"/>
                </a:rPr>
                <a:t>Pay-As-You-Go</a:t>
              </a:r>
            </a:p>
          </p:txBody>
        </p:sp>
        <p:sp>
          <p:nvSpPr>
            <p:cNvPr id="123" name="TextBox 122"/>
            <p:cNvSpPr txBox="1"/>
            <p:nvPr/>
          </p:nvSpPr>
          <p:spPr>
            <a:xfrm>
              <a:off x="10731947" y="4171030"/>
              <a:ext cx="1252355" cy="260315"/>
            </a:xfrm>
            <a:prstGeom prst="rect">
              <a:avLst/>
            </a:prstGeom>
            <a:noFill/>
          </p:spPr>
          <p:txBody>
            <a:bodyPr wrap="square" rtlCol="0">
              <a:spAutoFit/>
            </a:bodyPr>
            <a:lstStyle/>
            <a:p>
              <a:pPr algn="ctr" defTabSz="932418"/>
              <a:r>
                <a:rPr lang="en-US" sz="1224" kern="0" dirty="0">
                  <a:solidFill>
                    <a:sysClr val="windowText" lastClr="000000"/>
                  </a:solidFill>
                  <a:cs typeface="Segoe UI Light" panose="020B0502040204020203" pitchFamily="34" charset="0"/>
                </a:rPr>
                <a:t>Infinite Scale</a:t>
              </a:r>
            </a:p>
          </p:txBody>
        </p:sp>
        <p:sp>
          <p:nvSpPr>
            <p:cNvPr id="125" name="TextBox 124"/>
            <p:cNvSpPr txBox="1"/>
            <p:nvPr/>
          </p:nvSpPr>
          <p:spPr>
            <a:xfrm>
              <a:off x="10603404" y="3332458"/>
              <a:ext cx="1464691" cy="260315"/>
            </a:xfrm>
            <a:prstGeom prst="rect">
              <a:avLst/>
            </a:prstGeom>
            <a:noFill/>
          </p:spPr>
          <p:txBody>
            <a:bodyPr wrap="square" rtlCol="0">
              <a:spAutoFit/>
            </a:bodyPr>
            <a:lstStyle/>
            <a:p>
              <a:pPr algn="ctr" defTabSz="932418"/>
              <a:r>
                <a:rPr lang="en-US" sz="1224" kern="0" dirty="0">
                  <a:solidFill>
                    <a:sysClr val="windowText" lastClr="000000"/>
                  </a:solidFill>
                  <a:cs typeface="Segoe UI Light" panose="020B0502040204020203" pitchFamily="34" charset="0"/>
                </a:rPr>
                <a:t>Cloud Economics</a:t>
              </a:r>
            </a:p>
          </p:txBody>
        </p:sp>
      </p:grpSp>
      <p:sp>
        <p:nvSpPr>
          <p:cNvPr id="126" name="TextBox 125"/>
          <p:cNvSpPr txBox="1"/>
          <p:nvPr/>
        </p:nvSpPr>
        <p:spPr>
          <a:xfrm>
            <a:off x="10384316" y="2136462"/>
            <a:ext cx="1962916" cy="478374"/>
          </a:xfrm>
          <a:prstGeom prst="rect">
            <a:avLst/>
          </a:prstGeom>
          <a:noFill/>
        </p:spPr>
        <p:txBody>
          <a:bodyPr wrap="square" rtlCol="0">
            <a:spAutoFit/>
          </a:bodyPr>
          <a:lstStyle/>
          <a:p>
            <a:pPr algn="ctr" defTabSz="932418"/>
            <a:r>
              <a:rPr lang="en-US" sz="1224" kern="0" dirty="0">
                <a:solidFill>
                  <a:sysClr val="windowText" lastClr="000000"/>
                </a:solidFill>
                <a:cs typeface="Segoe UI Light" panose="020B0502040204020203" pitchFamily="34" charset="0"/>
              </a:rPr>
              <a:t>Freedom from Infrastructure</a:t>
            </a:r>
          </a:p>
        </p:txBody>
      </p:sp>
      <p:sp>
        <p:nvSpPr>
          <p:cNvPr id="65" name="Arrow: Left-Right 64"/>
          <p:cNvSpPr/>
          <p:nvPr/>
        </p:nvSpPr>
        <p:spPr>
          <a:xfrm>
            <a:off x="5093018" y="5974094"/>
            <a:ext cx="5010868" cy="827961"/>
          </a:xfrm>
          <a:prstGeom prst="lef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IN" sz="1224" kern="0" dirty="0">
                <a:solidFill>
                  <a:schemeClr val="bg1"/>
                </a:solidFill>
              </a:rPr>
              <a:t>Cloud-First Backup</a:t>
            </a:r>
          </a:p>
        </p:txBody>
      </p:sp>
      <p:sp>
        <p:nvSpPr>
          <p:cNvPr id="66" name="TextBox 65"/>
          <p:cNvSpPr txBox="1"/>
          <p:nvPr/>
        </p:nvSpPr>
        <p:spPr>
          <a:xfrm>
            <a:off x="5251962" y="2036933"/>
            <a:ext cx="1998328" cy="414353"/>
          </a:xfrm>
          <a:prstGeom prst="rect">
            <a:avLst/>
          </a:prstGeom>
          <a:noFill/>
        </p:spPr>
        <p:txBody>
          <a:bodyPr wrap="square" rtlCol="0">
            <a:spAutoFit/>
          </a:bodyPr>
          <a:lstStyle/>
          <a:p>
            <a:pPr algn="ctr" defTabSz="932418"/>
            <a:r>
              <a:rPr lang="en-US" sz="2040" b="1" kern="0" dirty="0">
                <a:solidFill>
                  <a:srgbClr val="0070C0"/>
                </a:solidFill>
                <a:latin typeface="Segoe UI Light" panose="020B0502040204020203" pitchFamily="34" charset="0"/>
                <a:cs typeface="Segoe UI Light" panose="020B0502040204020203" pitchFamily="34" charset="0"/>
              </a:rPr>
              <a:t>Azure Backup</a:t>
            </a:r>
          </a:p>
        </p:txBody>
      </p:sp>
      <p:pic>
        <p:nvPicPr>
          <p:cNvPr id="67" name="Picture 66"/>
          <p:cNvPicPr>
            <a:picLocks noChangeAspect="1"/>
          </p:cNvPicPr>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151831" y="1995788"/>
            <a:ext cx="538438" cy="584296"/>
          </a:xfrm>
          <a:prstGeom prst="rect">
            <a:avLst/>
          </a:prstGeom>
        </p:spPr>
      </p:pic>
      <p:grpSp>
        <p:nvGrpSpPr>
          <p:cNvPr id="58" name="Group 57"/>
          <p:cNvGrpSpPr/>
          <p:nvPr/>
        </p:nvGrpSpPr>
        <p:grpSpPr>
          <a:xfrm>
            <a:off x="433233" y="431262"/>
            <a:ext cx="2152851" cy="705063"/>
            <a:chOff x="432411" y="430827"/>
            <a:chExt cx="2153157" cy="705163"/>
          </a:xfrm>
        </p:grpSpPr>
        <p:pic>
          <p:nvPicPr>
            <p:cNvPr id="59" name="Picture 58"/>
            <p:cNvPicPr>
              <a:picLocks noChangeAspect="1"/>
            </p:cNvPicPr>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2411" y="430827"/>
              <a:ext cx="219469" cy="238160"/>
            </a:xfrm>
            <a:prstGeom prst="rect">
              <a:avLst/>
            </a:prstGeom>
          </p:spPr>
        </p:pic>
        <p:pic>
          <p:nvPicPr>
            <p:cNvPr id="60" name="Picture 59"/>
            <p:cNvPicPr>
              <a:picLocks noChangeAspect="1"/>
            </p:cNvPicPr>
            <p:nvPr/>
          </p:nvPicPr>
          <p:blipFill>
            <a:blip r:embed="rId1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7600" y="849643"/>
              <a:ext cx="219469" cy="238160"/>
            </a:xfrm>
            <a:prstGeom prst="rect">
              <a:avLst/>
            </a:prstGeom>
          </p:spPr>
        </p:pic>
        <p:sp>
          <p:nvSpPr>
            <p:cNvPr id="61" name="TextBox 60"/>
            <p:cNvSpPr txBox="1"/>
            <p:nvPr/>
          </p:nvSpPr>
          <p:spPr>
            <a:xfrm>
              <a:off x="667069" y="430827"/>
              <a:ext cx="1918499" cy="286306"/>
            </a:xfrm>
            <a:prstGeom prst="rect">
              <a:avLst/>
            </a:prstGeom>
            <a:noFill/>
          </p:spPr>
          <p:txBody>
            <a:bodyPr wrap="square" rtlCol="0">
              <a:spAutoFit/>
            </a:bodyPr>
            <a:lstStyle/>
            <a:p>
              <a:pPr defTabSz="932418"/>
              <a:r>
                <a:rPr lang="en-US" sz="1224" kern="0" dirty="0">
                  <a:solidFill>
                    <a:sysClr val="windowText" lastClr="000000"/>
                  </a:solidFill>
                </a:rPr>
                <a:t>Infrastructure Admin</a:t>
              </a:r>
            </a:p>
          </p:txBody>
        </p:sp>
        <p:sp>
          <p:nvSpPr>
            <p:cNvPr id="62" name="TextBox 61"/>
            <p:cNvSpPr txBox="1"/>
            <p:nvPr/>
          </p:nvSpPr>
          <p:spPr>
            <a:xfrm>
              <a:off x="650887" y="849643"/>
              <a:ext cx="1918499" cy="286347"/>
            </a:xfrm>
            <a:prstGeom prst="rect">
              <a:avLst/>
            </a:prstGeom>
            <a:noFill/>
          </p:spPr>
          <p:txBody>
            <a:bodyPr wrap="square" rtlCol="0">
              <a:spAutoFit/>
            </a:bodyPr>
            <a:lstStyle/>
            <a:p>
              <a:pPr defTabSz="932418"/>
              <a:r>
                <a:rPr lang="en-US" sz="1224" kern="0" dirty="0">
                  <a:solidFill>
                    <a:sysClr val="windowText" lastClr="000000"/>
                  </a:solidFill>
                </a:rPr>
                <a:t>Application Admin</a:t>
              </a:r>
            </a:p>
          </p:txBody>
        </p:sp>
      </p:grpSp>
      <p:grpSp>
        <p:nvGrpSpPr>
          <p:cNvPr id="64" name="Group 63"/>
          <p:cNvGrpSpPr/>
          <p:nvPr/>
        </p:nvGrpSpPr>
        <p:grpSpPr>
          <a:xfrm>
            <a:off x="333740" y="1494061"/>
            <a:ext cx="1758374" cy="3837552"/>
            <a:chOff x="2934589" y="2289974"/>
            <a:chExt cx="1724298" cy="3763181"/>
          </a:xfrm>
        </p:grpSpPr>
        <p:pic>
          <p:nvPicPr>
            <p:cNvPr id="68" name="Picture 67" descr="Graphic shows the transition from Old IT, to New IT reality, through Implementation and Workload placement." title="Figure 1. Hybrid cloud strategy at Microsoft"/>
            <p:cNvPicPr/>
            <p:nvPr/>
          </p:nvPicPr>
          <p:blipFill rotWithShape="1">
            <a:blip r:embed="rId16">
              <a:extLst>
                <a:ext uri="{28A0092B-C50C-407E-A947-70E740481C1C}">
                  <a14:useLocalDpi xmlns:a14="http://schemas.microsoft.com/office/drawing/2010/main" val="0"/>
                </a:ext>
              </a:extLst>
            </a:blip>
            <a:srcRect l="36090" t="9967" r="49990" b="5010"/>
            <a:stretch/>
          </p:blipFill>
          <p:spPr bwMode="auto">
            <a:xfrm>
              <a:off x="2934589" y="2289974"/>
              <a:ext cx="1724298" cy="3763181"/>
            </a:xfrm>
            <a:prstGeom prst="rect">
              <a:avLst/>
            </a:prstGeom>
            <a:noFill/>
            <a:ln>
              <a:noFill/>
            </a:ln>
            <a:extLst>
              <a:ext uri="{53640926-AAD7-44D8-BBD7-CCE9431645EC}">
                <a14:shadowObscured xmlns:a14="http://schemas.microsoft.com/office/drawing/2010/main"/>
              </a:ext>
            </a:extLst>
          </p:spPr>
        </p:pic>
        <p:sp>
          <p:nvSpPr>
            <p:cNvPr id="69" name="TextBox 68"/>
            <p:cNvSpPr txBox="1"/>
            <p:nvPr/>
          </p:nvSpPr>
          <p:spPr>
            <a:xfrm>
              <a:off x="3017519" y="3197138"/>
              <a:ext cx="748937" cy="738384"/>
            </a:xfrm>
            <a:prstGeom prst="rect">
              <a:avLst/>
            </a:prstGeom>
            <a:noFill/>
          </p:spPr>
          <p:txBody>
            <a:bodyPr wrap="square" rtlCol="0">
              <a:spAutoFit/>
            </a:bodyPr>
            <a:lstStyle/>
            <a:p>
              <a:pPr defTabSz="932418"/>
              <a:r>
                <a:rPr lang="en-US" sz="1399" b="1" kern="0" dirty="0">
                  <a:solidFill>
                    <a:schemeClr val="bg1"/>
                  </a:solidFill>
                  <a:latin typeface="Segoe UI Light" panose="020B0502040204020203" pitchFamily="34" charset="0"/>
                  <a:cs typeface="Segoe UI Light" panose="020B0502040204020203" pitchFamily="34" charset="0"/>
                </a:rPr>
                <a:t>IaaS</a:t>
              </a:r>
            </a:p>
            <a:p>
              <a:pPr defTabSz="932418"/>
              <a:r>
                <a:rPr lang="en-US" sz="1399" b="1" kern="0" dirty="0">
                  <a:solidFill>
                    <a:schemeClr val="bg1"/>
                  </a:solidFill>
                  <a:latin typeface="Segoe UI Light" panose="020B0502040204020203" pitchFamily="34" charset="0"/>
                  <a:cs typeface="Segoe UI Light" panose="020B0502040204020203" pitchFamily="34" charset="0"/>
                </a:rPr>
                <a:t>PaaS</a:t>
              </a:r>
            </a:p>
            <a:p>
              <a:pPr defTabSz="932418"/>
              <a:r>
                <a:rPr lang="en-US" sz="1399" b="1" kern="0" dirty="0">
                  <a:solidFill>
                    <a:schemeClr val="bg1"/>
                  </a:solidFill>
                  <a:latin typeface="Segoe UI Light" panose="020B0502040204020203" pitchFamily="34" charset="0"/>
                  <a:cs typeface="Segoe UI Light" panose="020B0502040204020203" pitchFamily="34" charset="0"/>
                </a:rPr>
                <a:t>SaaS</a:t>
              </a:r>
            </a:p>
          </p:txBody>
        </p:sp>
        <p:sp>
          <p:nvSpPr>
            <p:cNvPr id="70" name="Rectangle 69"/>
            <p:cNvSpPr/>
            <p:nvPr/>
          </p:nvSpPr>
          <p:spPr>
            <a:xfrm>
              <a:off x="3632174" y="5101195"/>
              <a:ext cx="844758" cy="62781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418"/>
              <a:r>
                <a:rPr lang="en-US" sz="1071" kern="0" dirty="0">
                  <a:solidFill>
                    <a:schemeClr val="bg1"/>
                  </a:solidFill>
                  <a:latin typeface="Segoe UI Light" panose="020B0502040204020203" pitchFamily="34" charset="0"/>
                  <a:cs typeface="Segoe UI Light" panose="020B0502040204020203" pitchFamily="34" charset="0"/>
                </a:rPr>
                <a:t>Servers</a:t>
              </a:r>
            </a:p>
            <a:p>
              <a:pPr defTabSz="932418"/>
              <a:r>
                <a:rPr lang="en-US" sz="1071" kern="0" dirty="0">
                  <a:solidFill>
                    <a:schemeClr val="bg1"/>
                  </a:solidFill>
                  <a:latin typeface="Segoe UI Light" panose="020B0502040204020203" pitchFamily="34" charset="0"/>
                  <a:cs typeface="Segoe UI Light" panose="020B0502040204020203" pitchFamily="34" charset="0"/>
                </a:rPr>
                <a:t>Workloads</a:t>
              </a:r>
            </a:p>
            <a:p>
              <a:pPr defTabSz="932418"/>
              <a:r>
                <a:rPr lang="en-US" sz="1071" kern="0" dirty="0">
                  <a:solidFill>
                    <a:schemeClr val="bg1"/>
                  </a:solidFill>
                  <a:latin typeface="Segoe UI Light" panose="020B0502040204020203" pitchFamily="34" charset="0"/>
                  <a:cs typeface="Segoe UI Light" panose="020B0502040204020203" pitchFamily="34" charset="0"/>
                </a:rPr>
                <a:t>Clients</a:t>
              </a:r>
            </a:p>
          </p:txBody>
        </p:sp>
      </p:grpSp>
    </p:spTree>
    <p:extLst>
      <p:ext uri="{BB962C8B-B14F-4D97-AF65-F5344CB8AC3E}">
        <p14:creationId xmlns:p14="http://schemas.microsoft.com/office/powerpoint/2010/main" val="153002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10" grpId="0" animBg="1"/>
      <p:bldP spid="88" grpId="0" animBg="1"/>
      <p:bldP spid="89" grpId="0" animBg="1"/>
      <p:bldP spid="93" grpId="0" animBg="1"/>
      <p:bldP spid="94" grpId="0" animBg="1"/>
      <p:bldP spid="95" grpId="0" animBg="1"/>
      <p:bldP spid="104" grpId="0" animBg="1"/>
      <p:bldP spid="65"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80" y="-26331"/>
            <a:ext cx="11472965" cy="810271"/>
          </a:xfrm>
        </p:spPr>
        <p:txBody>
          <a:bodyPr>
            <a:normAutofit/>
          </a:bodyPr>
          <a:lstStyle/>
          <a:p>
            <a:r>
              <a:rPr lang="tr-TR" sz="3672" dirty="0"/>
              <a:t>Azure Backup Architecture</a:t>
            </a:r>
            <a:endParaRPr lang="en-US" sz="3672" dirty="0"/>
          </a:p>
        </p:txBody>
      </p:sp>
      <p:pic>
        <p:nvPicPr>
          <p:cNvPr id="5" name="Picture 8"/>
          <p:cNvPicPr>
            <a:picLocks noChangeAspect="1" noChangeArrowheads="1"/>
          </p:cNvPicPr>
          <p:nvPr/>
        </p:nvPicPr>
        <p:blipFill>
          <a:blip r:embed="rId3"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183026" y="1760406"/>
            <a:ext cx="946779" cy="1549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 15"/>
          <p:cNvGrpSpPr/>
          <p:nvPr/>
        </p:nvGrpSpPr>
        <p:grpSpPr>
          <a:xfrm>
            <a:off x="4973807" y="3406104"/>
            <a:ext cx="1404489" cy="595155"/>
            <a:chOff x="1259632" y="4699099"/>
            <a:chExt cx="1377075" cy="583538"/>
          </a:xfrm>
        </p:grpSpPr>
        <p:sp>
          <p:nvSpPr>
            <p:cNvPr id="17" name="Freeform 79"/>
            <p:cNvSpPr>
              <a:spLocks noEditPoints="1"/>
            </p:cNvSpPr>
            <p:nvPr/>
          </p:nvSpPr>
          <p:spPr bwMode="black">
            <a:xfrm>
              <a:off x="1355457" y="4795224"/>
              <a:ext cx="265759" cy="35927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00188F"/>
            </a:solidFill>
            <a:ln>
              <a:noFill/>
            </a:ln>
          </p:spPr>
          <p:txBody>
            <a:bodyPr vert="horz" wrap="square" lIns="85540" tIns="42770" rIns="85540" bIns="42770" numCol="1" anchor="t" anchorCtr="0" compatLnSpc="1">
              <a:prstTxWarp prst="textNoShape">
                <a:avLst/>
              </a:prstTxWarp>
            </a:bodyPr>
            <a:lstStyle/>
            <a:p>
              <a:pPr defTabSz="950007">
                <a:defRPr/>
              </a:pPr>
              <a:endParaRPr lang="en-US" sz="1664" kern="0" dirty="0">
                <a:solidFill>
                  <a:srgbClr val="505050"/>
                </a:solidFill>
              </a:endParaRPr>
            </a:p>
          </p:txBody>
        </p:sp>
        <p:sp>
          <p:nvSpPr>
            <p:cNvPr id="18" name="Freeform 79"/>
            <p:cNvSpPr>
              <a:spLocks noEditPoints="1"/>
            </p:cNvSpPr>
            <p:nvPr/>
          </p:nvSpPr>
          <p:spPr bwMode="black">
            <a:xfrm>
              <a:off x="1656702" y="4795224"/>
              <a:ext cx="265759" cy="35927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00188F"/>
            </a:solidFill>
            <a:ln>
              <a:noFill/>
            </a:ln>
          </p:spPr>
          <p:txBody>
            <a:bodyPr vert="horz" wrap="square" lIns="85540" tIns="42770" rIns="85540" bIns="42770" numCol="1" anchor="t" anchorCtr="0" compatLnSpc="1">
              <a:prstTxWarp prst="textNoShape">
                <a:avLst/>
              </a:prstTxWarp>
            </a:bodyPr>
            <a:lstStyle/>
            <a:p>
              <a:pPr defTabSz="950007">
                <a:defRPr/>
              </a:pPr>
              <a:endParaRPr lang="en-US" sz="1664" kern="0" dirty="0">
                <a:solidFill>
                  <a:srgbClr val="505050"/>
                </a:solidFill>
              </a:endParaRPr>
            </a:p>
          </p:txBody>
        </p:sp>
        <p:sp>
          <p:nvSpPr>
            <p:cNvPr id="19" name="Freeform 79"/>
            <p:cNvSpPr>
              <a:spLocks noEditPoints="1"/>
            </p:cNvSpPr>
            <p:nvPr/>
          </p:nvSpPr>
          <p:spPr bwMode="black">
            <a:xfrm>
              <a:off x="1961445" y="4795224"/>
              <a:ext cx="265759" cy="35927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00188F"/>
            </a:solidFill>
            <a:ln>
              <a:noFill/>
            </a:ln>
          </p:spPr>
          <p:txBody>
            <a:bodyPr vert="horz" wrap="square" lIns="85540" tIns="42770" rIns="85540" bIns="42770" numCol="1" anchor="t" anchorCtr="0" compatLnSpc="1">
              <a:prstTxWarp prst="textNoShape">
                <a:avLst/>
              </a:prstTxWarp>
            </a:bodyPr>
            <a:lstStyle/>
            <a:p>
              <a:pPr defTabSz="950007">
                <a:defRPr/>
              </a:pPr>
              <a:endParaRPr lang="en-US" sz="1664" kern="0" dirty="0">
                <a:solidFill>
                  <a:srgbClr val="505050"/>
                </a:solidFill>
              </a:endParaRPr>
            </a:p>
          </p:txBody>
        </p:sp>
        <p:sp>
          <p:nvSpPr>
            <p:cNvPr id="20" name="Freeform 79"/>
            <p:cNvSpPr>
              <a:spLocks noEditPoints="1"/>
            </p:cNvSpPr>
            <p:nvPr/>
          </p:nvSpPr>
          <p:spPr bwMode="black">
            <a:xfrm>
              <a:off x="2262690" y="4795224"/>
              <a:ext cx="265759" cy="35927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00188F"/>
            </a:solidFill>
            <a:ln>
              <a:noFill/>
            </a:ln>
          </p:spPr>
          <p:txBody>
            <a:bodyPr vert="horz" wrap="square" lIns="85540" tIns="42770" rIns="85540" bIns="42770" numCol="1" anchor="t" anchorCtr="0" compatLnSpc="1">
              <a:prstTxWarp prst="textNoShape">
                <a:avLst/>
              </a:prstTxWarp>
            </a:bodyPr>
            <a:lstStyle/>
            <a:p>
              <a:pPr defTabSz="950007">
                <a:defRPr/>
              </a:pPr>
              <a:endParaRPr lang="en-US" sz="1664" kern="0" dirty="0">
                <a:solidFill>
                  <a:srgbClr val="505050"/>
                </a:solidFill>
              </a:endParaRPr>
            </a:p>
          </p:txBody>
        </p:sp>
        <p:sp>
          <p:nvSpPr>
            <p:cNvPr id="21" name="Rectangle 20"/>
            <p:cNvSpPr/>
            <p:nvPr/>
          </p:nvSpPr>
          <p:spPr>
            <a:xfrm>
              <a:off x="1259632" y="4699099"/>
              <a:ext cx="1377075" cy="583538"/>
            </a:xfrm>
            <a:prstGeom prst="rect">
              <a:avLst/>
            </a:prstGeom>
            <a:solidFill>
              <a:schemeClr val="accent3">
                <a:lumMod val="20000"/>
                <a:lumOff val="80000"/>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grpSp>
      <p:cxnSp>
        <p:nvCxnSpPr>
          <p:cNvPr id="22" name="Elbow Connector 21"/>
          <p:cNvCxnSpPr>
            <a:stCxn id="5" idx="3"/>
            <a:endCxn id="21" idx="3"/>
          </p:cNvCxnSpPr>
          <p:nvPr/>
        </p:nvCxnSpPr>
        <p:spPr>
          <a:xfrm>
            <a:off x="6129805" y="2534914"/>
            <a:ext cx="248490" cy="1168767"/>
          </a:xfrm>
          <a:prstGeom prst="bentConnector3">
            <a:avLst>
              <a:gd name="adj1" fmla="val 193827"/>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810260" y="2707898"/>
            <a:ext cx="1886326" cy="670445"/>
          </a:xfrm>
          <a:prstGeom prst="rect">
            <a:avLst/>
          </a:prstGeom>
          <a:noFill/>
        </p:spPr>
        <p:txBody>
          <a:bodyPr wrap="square" rtlCol="0">
            <a:spAutoFit/>
          </a:bodyPr>
          <a:lstStyle/>
          <a:p>
            <a:pPr defTabSz="932597">
              <a:defRPr/>
            </a:pPr>
            <a:r>
              <a:rPr lang="en-US" sz="1836" kern="0" dirty="0">
                <a:solidFill>
                  <a:sysClr val="windowText" lastClr="000000"/>
                </a:solidFill>
              </a:rPr>
              <a:t>DPM</a:t>
            </a:r>
            <a:r>
              <a:rPr lang="tr-TR" sz="1836" kern="0" dirty="0">
                <a:solidFill>
                  <a:sysClr val="windowText" lastClr="000000"/>
                </a:solidFill>
              </a:rPr>
              <a:t> / Azure Backup Server </a:t>
            </a:r>
            <a:endParaRPr lang="en-US" sz="1836" kern="0" dirty="0">
              <a:solidFill>
                <a:sysClr val="windowText" lastClr="000000"/>
              </a:solidFill>
            </a:endParaRPr>
          </a:p>
        </p:txBody>
      </p:sp>
      <p:pic>
        <p:nvPicPr>
          <p:cNvPr id="65" name="Picture 64"/>
          <p:cNvPicPr>
            <a:picLocks noChangeAspect="1"/>
          </p:cNvPicPr>
          <p:nvPr/>
        </p:nvPicPr>
        <p:blipFill>
          <a:blip r:embed="rId4"/>
          <a:stretch>
            <a:fillRect/>
          </a:stretch>
        </p:blipFill>
        <p:spPr>
          <a:xfrm>
            <a:off x="636399" y="1738712"/>
            <a:ext cx="4054680" cy="1591591"/>
          </a:xfrm>
          <a:prstGeom prst="rect">
            <a:avLst/>
          </a:prstGeom>
        </p:spPr>
      </p:pic>
      <p:sp>
        <p:nvSpPr>
          <p:cNvPr id="69" name="Rectangle 68"/>
          <p:cNvSpPr/>
          <p:nvPr/>
        </p:nvSpPr>
        <p:spPr>
          <a:xfrm>
            <a:off x="7917165" y="44229"/>
            <a:ext cx="4385641" cy="633217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r>
              <a:rPr lang="en-US" sz="3672" kern="0" dirty="0">
                <a:solidFill>
                  <a:srgbClr val="002060"/>
                </a:solidFill>
              </a:rPr>
              <a:t>Azure Cloud</a:t>
            </a:r>
          </a:p>
        </p:txBody>
      </p:sp>
      <p:sp>
        <p:nvSpPr>
          <p:cNvPr id="70" name="Rectangle 69"/>
          <p:cNvSpPr>
            <a:spLocks noChangeArrowheads="1"/>
          </p:cNvSpPr>
          <p:nvPr/>
        </p:nvSpPr>
        <p:spPr bwMode="auto">
          <a:xfrm>
            <a:off x="208956" y="6462457"/>
            <a:ext cx="7340183" cy="520872"/>
          </a:xfrm>
          <a:prstGeom prst="rect">
            <a:avLst/>
          </a:prstGeom>
          <a:solidFill>
            <a:schemeClr val="bg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28" tIns="91414" rIns="182828" bIns="38846" numCol="1" rtlCol="0" anchor="t" anchorCtr="0" compatLnSpc="1">
            <a:prstTxWarp prst="textNoShape">
              <a:avLst/>
            </a:prstTxWarp>
          </a:bodyPr>
          <a:lstStyle/>
          <a:p>
            <a:pPr algn="ctr" defTabSz="776693" fontAlgn="base">
              <a:spcBef>
                <a:spcPct val="0"/>
              </a:spcBef>
              <a:spcAft>
                <a:spcPct val="0"/>
              </a:spcAft>
              <a:tabLst>
                <a:tab pos="244146" algn="l"/>
              </a:tabLst>
              <a:defRPr/>
            </a:pPr>
            <a:r>
              <a:rPr lang="en-US" sz="1903" kern="0" dirty="0">
                <a:solidFill>
                  <a:srgbClr val="002060"/>
                </a:solidFill>
              </a:rPr>
              <a:t>On premises – built &amp; managed infrastructure</a:t>
            </a:r>
          </a:p>
        </p:txBody>
      </p:sp>
      <p:sp>
        <p:nvSpPr>
          <p:cNvPr id="71" name="Rectangle 70"/>
          <p:cNvSpPr>
            <a:spLocks noChangeArrowheads="1"/>
          </p:cNvSpPr>
          <p:nvPr/>
        </p:nvSpPr>
        <p:spPr bwMode="auto">
          <a:xfrm>
            <a:off x="7917165" y="6446964"/>
            <a:ext cx="4385641" cy="520872"/>
          </a:xfrm>
          <a:prstGeom prst="rect">
            <a:avLst/>
          </a:prstGeom>
          <a:solidFill>
            <a:schemeClr val="bg2">
              <a:lumMod val="90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28" tIns="91414" rIns="182828" bIns="38846" numCol="1" rtlCol="0" anchor="t" anchorCtr="0" compatLnSpc="1">
            <a:prstTxWarp prst="textNoShape">
              <a:avLst/>
            </a:prstTxWarp>
          </a:bodyPr>
          <a:lstStyle/>
          <a:p>
            <a:pPr defTabSz="776693" fontAlgn="base">
              <a:spcBef>
                <a:spcPct val="0"/>
              </a:spcBef>
              <a:spcAft>
                <a:spcPct val="0"/>
              </a:spcAft>
              <a:tabLst>
                <a:tab pos="244146" algn="l"/>
              </a:tabLst>
              <a:defRPr/>
            </a:pPr>
            <a:r>
              <a:rPr lang="en-US" sz="1903" kern="0" dirty="0">
                <a:solidFill>
                  <a:srgbClr val="002060"/>
                </a:solidFill>
              </a:rPr>
              <a:t>Cloud – flexible, remote infrastructure</a:t>
            </a:r>
          </a:p>
        </p:txBody>
      </p:sp>
      <p:grpSp>
        <p:nvGrpSpPr>
          <p:cNvPr id="74" name="Group 73"/>
          <p:cNvGrpSpPr/>
          <p:nvPr/>
        </p:nvGrpSpPr>
        <p:grpSpPr>
          <a:xfrm>
            <a:off x="8054750" y="1459190"/>
            <a:ext cx="3346504" cy="2273715"/>
            <a:chOff x="8337032" y="1840281"/>
            <a:chExt cx="3281184" cy="2229335"/>
          </a:xfrm>
        </p:grpSpPr>
        <p:pic>
          <p:nvPicPr>
            <p:cNvPr id="72" name="Picture 2" descr="C:\Users\chrisw\Desktop\Cloud Services 3.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black">
            <a:xfrm>
              <a:off x="8337032" y="1840281"/>
              <a:ext cx="3281184" cy="2229335"/>
            </a:xfrm>
            <a:prstGeom prst="rect">
              <a:avLst/>
            </a:prstGeom>
            <a:solidFill>
              <a:schemeClr val="accent3">
                <a:lumMod val="60000"/>
                <a:lumOff val="40000"/>
                <a:alpha val="1000"/>
              </a:schemeClr>
            </a:solidFill>
            <a:extLst/>
          </p:spPr>
        </p:pic>
        <p:sp>
          <p:nvSpPr>
            <p:cNvPr id="73" name="TextBox 72"/>
            <p:cNvSpPr txBox="1"/>
            <p:nvPr/>
          </p:nvSpPr>
          <p:spPr>
            <a:xfrm>
              <a:off x="8622175" y="3398606"/>
              <a:ext cx="2544632" cy="374846"/>
            </a:xfrm>
            <a:prstGeom prst="rect">
              <a:avLst/>
            </a:prstGeom>
            <a:noFill/>
          </p:spPr>
          <p:txBody>
            <a:bodyPr wrap="square" rtlCol="0">
              <a:spAutoFit/>
            </a:bodyPr>
            <a:lstStyle/>
            <a:p>
              <a:pPr defTabSz="932597">
                <a:defRPr/>
              </a:pPr>
              <a:r>
                <a:rPr lang="en-US" sz="1836" kern="0" dirty="0">
                  <a:solidFill>
                    <a:sysClr val="windowText" lastClr="000000"/>
                  </a:solidFill>
                </a:rPr>
                <a:t>Azure Backup Service</a:t>
              </a:r>
            </a:p>
          </p:txBody>
        </p:sp>
      </p:grpSp>
      <p:cxnSp>
        <p:nvCxnSpPr>
          <p:cNvPr id="75" name="Elbow Connector 74"/>
          <p:cNvCxnSpPr>
            <a:stCxn id="5" idx="3"/>
          </p:cNvCxnSpPr>
          <p:nvPr/>
        </p:nvCxnSpPr>
        <p:spPr>
          <a:xfrm>
            <a:off x="6129805" y="2534914"/>
            <a:ext cx="3533605" cy="501201"/>
          </a:xfrm>
          <a:prstGeom prst="bentConnector3">
            <a:avLst>
              <a:gd name="adj1" fmla="val 45326"/>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p:cNvCxnSpPr/>
          <p:nvPr/>
        </p:nvCxnSpPr>
        <p:spPr>
          <a:xfrm flipV="1">
            <a:off x="4614464" y="3036115"/>
            <a:ext cx="5036948" cy="2523284"/>
          </a:xfrm>
          <a:prstGeom prst="bentConnector3">
            <a:avLst>
              <a:gd name="adj1" fmla="val 61958"/>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1" name="Picture 90"/>
          <p:cNvPicPr>
            <a:picLocks noChangeAspect="1"/>
          </p:cNvPicPr>
          <p:nvPr/>
        </p:nvPicPr>
        <p:blipFill>
          <a:blip r:embed="rId6"/>
          <a:stretch>
            <a:fillRect/>
          </a:stretch>
        </p:blipFill>
        <p:spPr>
          <a:xfrm>
            <a:off x="10266519" y="4666933"/>
            <a:ext cx="1454478" cy="1678686"/>
          </a:xfrm>
          <a:prstGeom prst="rect">
            <a:avLst/>
          </a:prstGeom>
        </p:spPr>
      </p:pic>
      <p:cxnSp>
        <p:nvCxnSpPr>
          <p:cNvPr id="92" name="Elbow Connector 91"/>
          <p:cNvCxnSpPr>
            <a:stCxn id="91" idx="3"/>
            <a:endCxn id="72" idx="3"/>
          </p:cNvCxnSpPr>
          <p:nvPr/>
        </p:nvCxnSpPr>
        <p:spPr>
          <a:xfrm flipH="1" flipV="1">
            <a:off x="11401253" y="2596047"/>
            <a:ext cx="319743" cy="2910228"/>
          </a:xfrm>
          <a:prstGeom prst="bentConnector3">
            <a:avLst>
              <a:gd name="adj1" fmla="val -72918"/>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65" idx="3"/>
            <a:endCxn id="5" idx="1"/>
          </p:cNvCxnSpPr>
          <p:nvPr/>
        </p:nvCxnSpPr>
        <p:spPr>
          <a:xfrm>
            <a:off x="4691079" y="2534508"/>
            <a:ext cx="491947" cy="407"/>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p:cNvSpPr>
            <a:spLocks noChangeArrowheads="1"/>
          </p:cNvSpPr>
          <p:nvPr/>
        </p:nvSpPr>
        <p:spPr bwMode="auto">
          <a:xfrm>
            <a:off x="882" y="723162"/>
            <a:ext cx="7548257" cy="520872"/>
          </a:xfrm>
          <a:prstGeom prst="rect">
            <a:avLst/>
          </a:prstGeom>
          <a:solidFill>
            <a:srgbClr val="0070C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28" tIns="91414" rIns="182828" bIns="38846" numCol="1" rtlCol="0" anchor="t" anchorCtr="0" compatLnSpc="1">
            <a:prstTxWarp prst="textNoShape">
              <a:avLst/>
            </a:prstTxWarp>
          </a:bodyPr>
          <a:lstStyle/>
          <a:p>
            <a:pPr algn="ctr" defTabSz="776693" fontAlgn="base">
              <a:spcBef>
                <a:spcPct val="0"/>
              </a:spcBef>
              <a:spcAft>
                <a:spcPct val="0"/>
              </a:spcAft>
              <a:tabLst>
                <a:tab pos="244146" algn="l"/>
              </a:tabLst>
              <a:defRPr/>
            </a:pPr>
            <a:r>
              <a:rPr lang="en-US" sz="1903" kern="0" dirty="0">
                <a:solidFill>
                  <a:srgbClr val="002060"/>
                </a:solidFill>
              </a:rPr>
              <a:t>DPM-A (D-D-C)</a:t>
            </a:r>
          </a:p>
        </p:txBody>
      </p:sp>
      <p:sp>
        <p:nvSpPr>
          <p:cNvPr id="106" name="Rectangle 105"/>
          <p:cNvSpPr>
            <a:spLocks noChangeArrowheads="1"/>
          </p:cNvSpPr>
          <p:nvPr/>
        </p:nvSpPr>
        <p:spPr bwMode="auto">
          <a:xfrm>
            <a:off x="880" y="4097942"/>
            <a:ext cx="7583273" cy="520872"/>
          </a:xfrm>
          <a:prstGeom prst="rect">
            <a:avLst/>
          </a:prstGeom>
          <a:solidFill>
            <a:srgbClr val="FFC00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28" tIns="91414" rIns="182828" bIns="38846" numCol="1" rtlCol="0" anchor="t" anchorCtr="0" compatLnSpc="1">
            <a:prstTxWarp prst="textNoShape">
              <a:avLst/>
            </a:prstTxWarp>
          </a:bodyPr>
          <a:lstStyle/>
          <a:p>
            <a:pPr algn="ctr" defTabSz="776693" fontAlgn="base">
              <a:spcBef>
                <a:spcPct val="0"/>
              </a:spcBef>
              <a:spcAft>
                <a:spcPct val="0"/>
              </a:spcAft>
              <a:tabLst>
                <a:tab pos="244146" algn="l"/>
              </a:tabLst>
              <a:defRPr/>
            </a:pPr>
            <a:r>
              <a:rPr lang="en-US" sz="1903" kern="0" dirty="0">
                <a:solidFill>
                  <a:srgbClr val="002060"/>
                </a:solidFill>
              </a:rPr>
              <a:t>Azure Backup (D-C)</a:t>
            </a:r>
          </a:p>
        </p:txBody>
      </p:sp>
      <p:sp>
        <p:nvSpPr>
          <p:cNvPr id="107" name="Rectangle 106"/>
          <p:cNvSpPr>
            <a:spLocks noChangeArrowheads="1"/>
          </p:cNvSpPr>
          <p:nvPr/>
        </p:nvSpPr>
        <p:spPr bwMode="auto">
          <a:xfrm>
            <a:off x="7917165" y="4097942"/>
            <a:ext cx="4385640" cy="520872"/>
          </a:xfrm>
          <a:prstGeom prst="rect">
            <a:avLst/>
          </a:prstGeom>
          <a:solidFill>
            <a:schemeClr val="accent4">
              <a:lumMod val="60000"/>
              <a:lumOff val="40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28" tIns="91414" rIns="182828" bIns="38846" numCol="1" rtlCol="0" anchor="t" anchorCtr="0" compatLnSpc="1">
            <a:prstTxWarp prst="textNoShape">
              <a:avLst/>
            </a:prstTxWarp>
          </a:bodyPr>
          <a:lstStyle/>
          <a:p>
            <a:pPr algn="ctr" defTabSz="776693" fontAlgn="base">
              <a:spcBef>
                <a:spcPct val="0"/>
              </a:spcBef>
              <a:spcAft>
                <a:spcPct val="0"/>
              </a:spcAft>
              <a:tabLst>
                <a:tab pos="244146" algn="l"/>
              </a:tabLst>
              <a:defRPr/>
            </a:pPr>
            <a:r>
              <a:rPr lang="en-US" sz="1903" kern="0" dirty="0">
                <a:solidFill>
                  <a:srgbClr val="002060"/>
                </a:solidFill>
              </a:rPr>
              <a:t>Azure IaaS VM Backup</a:t>
            </a:r>
          </a:p>
        </p:txBody>
      </p:sp>
      <p:pic>
        <p:nvPicPr>
          <p:cNvPr id="30" name="Picture 8"/>
          <p:cNvPicPr>
            <a:picLocks noChangeAspect="1" noChangeArrowheads="1"/>
          </p:cNvPicPr>
          <p:nvPr/>
        </p:nvPicPr>
        <p:blipFill>
          <a:blip r:embed="rId3"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854142" y="4707915"/>
            <a:ext cx="621965" cy="1017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 name="Group 30"/>
          <p:cNvGrpSpPr/>
          <p:nvPr/>
        </p:nvGrpSpPr>
        <p:grpSpPr>
          <a:xfrm>
            <a:off x="8644923" y="5839372"/>
            <a:ext cx="1404489" cy="595155"/>
            <a:chOff x="1259632" y="4699099"/>
            <a:chExt cx="1377075" cy="583538"/>
          </a:xfrm>
        </p:grpSpPr>
        <p:sp>
          <p:nvSpPr>
            <p:cNvPr id="32" name="Freeform 79"/>
            <p:cNvSpPr>
              <a:spLocks noEditPoints="1"/>
            </p:cNvSpPr>
            <p:nvPr/>
          </p:nvSpPr>
          <p:spPr bwMode="black">
            <a:xfrm>
              <a:off x="1355457" y="4795224"/>
              <a:ext cx="265759" cy="35927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00188F"/>
            </a:solidFill>
            <a:ln>
              <a:noFill/>
            </a:ln>
          </p:spPr>
          <p:txBody>
            <a:bodyPr vert="horz" wrap="square" lIns="85540" tIns="42770" rIns="85540" bIns="42770" numCol="1" anchor="t" anchorCtr="0" compatLnSpc="1">
              <a:prstTxWarp prst="textNoShape">
                <a:avLst/>
              </a:prstTxWarp>
            </a:bodyPr>
            <a:lstStyle/>
            <a:p>
              <a:pPr defTabSz="950007">
                <a:defRPr/>
              </a:pPr>
              <a:endParaRPr lang="en-US" sz="1664" kern="0" dirty="0">
                <a:solidFill>
                  <a:srgbClr val="505050"/>
                </a:solidFill>
              </a:endParaRPr>
            </a:p>
          </p:txBody>
        </p:sp>
        <p:sp>
          <p:nvSpPr>
            <p:cNvPr id="33" name="Freeform 79"/>
            <p:cNvSpPr>
              <a:spLocks noEditPoints="1"/>
            </p:cNvSpPr>
            <p:nvPr/>
          </p:nvSpPr>
          <p:spPr bwMode="black">
            <a:xfrm>
              <a:off x="1656702" y="4795224"/>
              <a:ext cx="265759" cy="35927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00188F"/>
            </a:solidFill>
            <a:ln>
              <a:noFill/>
            </a:ln>
          </p:spPr>
          <p:txBody>
            <a:bodyPr vert="horz" wrap="square" lIns="85540" tIns="42770" rIns="85540" bIns="42770" numCol="1" anchor="t" anchorCtr="0" compatLnSpc="1">
              <a:prstTxWarp prst="textNoShape">
                <a:avLst/>
              </a:prstTxWarp>
            </a:bodyPr>
            <a:lstStyle/>
            <a:p>
              <a:pPr defTabSz="950007">
                <a:defRPr/>
              </a:pPr>
              <a:endParaRPr lang="en-US" sz="1664" kern="0" dirty="0">
                <a:solidFill>
                  <a:srgbClr val="505050"/>
                </a:solidFill>
              </a:endParaRPr>
            </a:p>
          </p:txBody>
        </p:sp>
        <p:sp>
          <p:nvSpPr>
            <p:cNvPr id="34" name="Freeform 79"/>
            <p:cNvSpPr>
              <a:spLocks noEditPoints="1"/>
            </p:cNvSpPr>
            <p:nvPr/>
          </p:nvSpPr>
          <p:spPr bwMode="black">
            <a:xfrm>
              <a:off x="1961445" y="4795224"/>
              <a:ext cx="265759" cy="35927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00188F"/>
            </a:solidFill>
            <a:ln>
              <a:noFill/>
            </a:ln>
          </p:spPr>
          <p:txBody>
            <a:bodyPr vert="horz" wrap="square" lIns="85540" tIns="42770" rIns="85540" bIns="42770" numCol="1" anchor="t" anchorCtr="0" compatLnSpc="1">
              <a:prstTxWarp prst="textNoShape">
                <a:avLst/>
              </a:prstTxWarp>
            </a:bodyPr>
            <a:lstStyle/>
            <a:p>
              <a:pPr defTabSz="950007">
                <a:defRPr/>
              </a:pPr>
              <a:endParaRPr lang="en-US" sz="1664" kern="0" dirty="0">
                <a:solidFill>
                  <a:srgbClr val="505050"/>
                </a:solidFill>
              </a:endParaRPr>
            </a:p>
          </p:txBody>
        </p:sp>
        <p:sp>
          <p:nvSpPr>
            <p:cNvPr id="35" name="Freeform 79"/>
            <p:cNvSpPr>
              <a:spLocks noEditPoints="1"/>
            </p:cNvSpPr>
            <p:nvPr/>
          </p:nvSpPr>
          <p:spPr bwMode="black">
            <a:xfrm>
              <a:off x="2262690" y="4795224"/>
              <a:ext cx="265759" cy="35927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00188F"/>
            </a:solidFill>
            <a:ln>
              <a:noFill/>
            </a:ln>
          </p:spPr>
          <p:txBody>
            <a:bodyPr vert="horz" wrap="square" lIns="85540" tIns="42770" rIns="85540" bIns="42770" numCol="1" anchor="t" anchorCtr="0" compatLnSpc="1">
              <a:prstTxWarp prst="textNoShape">
                <a:avLst/>
              </a:prstTxWarp>
            </a:bodyPr>
            <a:lstStyle/>
            <a:p>
              <a:pPr defTabSz="950007">
                <a:defRPr/>
              </a:pPr>
              <a:endParaRPr lang="en-US" sz="1664" kern="0" dirty="0">
                <a:solidFill>
                  <a:srgbClr val="505050"/>
                </a:solidFill>
              </a:endParaRPr>
            </a:p>
          </p:txBody>
        </p:sp>
        <p:sp>
          <p:nvSpPr>
            <p:cNvPr id="36" name="Rectangle 35"/>
            <p:cNvSpPr/>
            <p:nvPr/>
          </p:nvSpPr>
          <p:spPr>
            <a:xfrm>
              <a:off x="1259632" y="4699099"/>
              <a:ext cx="1377075" cy="583538"/>
            </a:xfrm>
            <a:prstGeom prst="rect">
              <a:avLst/>
            </a:prstGeom>
            <a:solidFill>
              <a:schemeClr val="accent3">
                <a:lumMod val="20000"/>
                <a:lumOff val="80000"/>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grpSp>
      <p:cxnSp>
        <p:nvCxnSpPr>
          <p:cNvPr id="37" name="Elbow Connector 36"/>
          <p:cNvCxnSpPr>
            <a:stCxn id="30" idx="1"/>
            <a:endCxn id="36" idx="1"/>
          </p:cNvCxnSpPr>
          <p:nvPr/>
        </p:nvCxnSpPr>
        <p:spPr>
          <a:xfrm rot="10800000" flipV="1">
            <a:off x="8644922" y="5216710"/>
            <a:ext cx="209220" cy="920239"/>
          </a:xfrm>
          <a:prstGeom prst="bentConnector3">
            <a:avLst>
              <a:gd name="adj1" fmla="val 211438"/>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30" idx="3"/>
          </p:cNvCxnSpPr>
          <p:nvPr/>
        </p:nvCxnSpPr>
        <p:spPr>
          <a:xfrm flipH="1" flipV="1">
            <a:off x="9476107" y="5216711"/>
            <a:ext cx="782214" cy="342686"/>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30" idx="1"/>
            <a:endCxn id="73" idx="0"/>
          </p:cNvCxnSpPr>
          <p:nvPr/>
        </p:nvCxnSpPr>
        <p:spPr>
          <a:xfrm rot="10800000" flipH="1">
            <a:off x="8854142" y="3048537"/>
            <a:ext cx="789072" cy="2168174"/>
          </a:xfrm>
          <a:prstGeom prst="bentConnector4">
            <a:avLst>
              <a:gd name="adj1" fmla="val -94000"/>
              <a:gd name="adj2" fmla="val 110753"/>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432349" y="4905097"/>
            <a:ext cx="1746982" cy="670445"/>
          </a:xfrm>
          <a:prstGeom prst="rect">
            <a:avLst/>
          </a:prstGeom>
          <a:noFill/>
        </p:spPr>
        <p:txBody>
          <a:bodyPr wrap="square" rtlCol="0">
            <a:spAutoFit/>
          </a:bodyPr>
          <a:lstStyle/>
          <a:p>
            <a:pPr defTabSz="932597">
              <a:defRPr/>
            </a:pPr>
            <a:r>
              <a:rPr lang="en-US" sz="1836" kern="0" dirty="0">
                <a:solidFill>
                  <a:sysClr val="windowText" lastClr="000000"/>
                </a:solidFill>
              </a:rPr>
              <a:t>DPM</a:t>
            </a:r>
            <a:r>
              <a:rPr lang="tr-TR" sz="1836" kern="0" dirty="0">
                <a:solidFill>
                  <a:sysClr val="windowText" lastClr="000000"/>
                </a:solidFill>
              </a:rPr>
              <a:t> / Azure Backup Server</a:t>
            </a:r>
            <a:endParaRPr lang="en-US" sz="1836" kern="0" dirty="0">
              <a:solidFill>
                <a:sysClr val="windowText" lastClr="000000"/>
              </a:solidFill>
            </a:endParaRPr>
          </a:p>
        </p:txBody>
      </p:sp>
      <p:sp>
        <p:nvSpPr>
          <p:cNvPr id="39" name="Rectangle 38"/>
          <p:cNvSpPr>
            <a:spLocks noChangeArrowheads="1"/>
          </p:cNvSpPr>
          <p:nvPr/>
        </p:nvSpPr>
        <p:spPr bwMode="auto">
          <a:xfrm>
            <a:off x="6185365" y="2172077"/>
            <a:ext cx="1605202" cy="310555"/>
          </a:xfrm>
          <a:prstGeom prst="rect">
            <a:avLst/>
          </a:prstGeom>
          <a:solidFill>
            <a:srgbClr val="00B05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28" tIns="91414" rIns="182828" bIns="38846" numCol="1" rtlCol="0" anchor="t" anchorCtr="0" compatLnSpc="1">
            <a:prstTxWarp prst="textNoShape">
              <a:avLst/>
            </a:prstTxWarp>
          </a:bodyPr>
          <a:lstStyle/>
          <a:p>
            <a:pPr algn="ctr" defTabSz="776693" fontAlgn="base">
              <a:spcBef>
                <a:spcPct val="0"/>
              </a:spcBef>
              <a:spcAft>
                <a:spcPct val="0"/>
              </a:spcAft>
              <a:tabLst>
                <a:tab pos="244146" algn="l"/>
              </a:tabLst>
              <a:defRPr/>
            </a:pPr>
            <a:r>
              <a:rPr lang="en-US" sz="1122" b="1" kern="0" dirty="0">
                <a:solidFill>
                  <a:srgbClr val="002060"/>
                </a:solidFill>
              </a:rPr>
              <a:t>OMS Instances</a:t>
            </a:r>
          </a:p>
        </p:txBody>
      </p:sp>
      <p:sp>
        <p:nvSpPr>
          <p:cNvPr id="45" name="Rectangle 44"/>
          <p:cNvSpPr>
            <a:spLocks noChangeArrowheads="1"/>
          </p:cNvSpPr>
          <p:nvPr/>
        </p:nvSpPr>
        <p:spPr bwMode="auto">
          <a:xfrm>
            <a:off x="6069960" y="5158911"/>
            <a:ext cx="1605202" cy="310555"/>
          </a:xfrm>
          <a:prstGeom prst="rect">
            <a:avLst/>
          </a:prstGeom>
          <a:solidFill>
            <a:srgbClr val="00B05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28" tIns="91414" rIns="182828" bIns="38846" numCol="1" rtlCol="0" anchor="t" anchorCtr="0" compatLnSpc="1">
            <a:prstTxWarp prst="textNoShape">
              <a:avLst/>
            </a:prstTxWarp>
          </a:bodyPr>
          <a:lstStyle/>
          <a:p>
            <a:pPr algn="ctr" defTabSz="776693" fontAlgn="base">
              <a:spcBef>
                <a:spcPct val="0"/>
              </a:spcBef>
              <a:spcAft>
                <a:spcPct val="0"/>
              </a:spcAft>
              <a:tabLst>
                <a:tab pos="244146" algn="l"/>
              </a:tabLst>
              <a:defRPr/>
            </a:pPr>
            <a:r>
              <a:rPr lang="en-US" sz="1122" b="1" kern="0" dirty="0">
                <a:solidFill>
                  <a:srgbClr val="002060"/>
                </a:solidFill>
              </a:rPr>
              <a:t>OMS Instances</a:t>
            </a:r>
          </a:p>
        </p:txBody>
      </p:sp>
      <p:sp>
        <p:nvSpPr>
          <p:cNvPr id="46" name="Rectangle 45"/>
          <p:cNvSpPr>
            <a:spLocks noChangeArrowheads="1"/>
          </p:cNvSpPr>
          <p:nvPr/>
        </p:nvSpPr>
        <p:spPr bwMode="auto">
          <a:xfrm>
            <a:off x="8205396" y="4620553"/>
            <a:ext cx="1605202" cy="310555"/>
          </a:xfrm>
          <a:prstGeom prst="rect">
            <a:avLst/>
          </a:prstGeom>
          <a:solidFill>
            <a:srgbClr val="00B05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28" tIns="91414" rIns="182828" bIns="38846" numCol="1" rtlCol="0" anchor="t" anchorCtr="0" compatLnSpc="1">
            <a:prstTxWarp prst="textNoShape">
              <a:avLst/>
            </a:prstTxWarp>
          </a:bodyPr>
          <a:lstStyle/>
          <a:p>
            <a:pPr algn="ctr" defTabSz="776693" fontAlgn="base">
              <a:spcBef>
                <a:spcPct val="0"/>
              </a:spcBef>
              <a:spcAft>
                <a:spcPct val="0"/>
              </a:spcAft>
              <a:tabLst>
                <a:tab pos="244146" algn="l"/>
              </a:tabLst>
              <a:defRPr/>
            </a:pPr>
            <a:r>
              <a:rPr lang="en-US" sz="1122" b="1" kern="0" dirty="0">
                <a:solidFill>
                  <a:srgbClr val="002060"/>
                </a:solidFill>
              </a:rPr>
              <a:t>OMS Instances</a:t>
            </a:r>
          </a:p>
        </p:txBody>
      </p:sp>
      <p:sp>
        <p:nvSpPr>
          <p:cNvPr id="47" name="Rectangle 46"/>
          <p:cNvSpPr>
            <a:spLocks noChangeArrowheads="1"/>
          </p:cNvSpPr>
          <p:nvPr/>
        </p:nvSpPr>
        <p:spPr bwMode="auto">
          <a:xfrm>
            <a:off x="10618354" y="3554620"/>
            <a:ext cx="1605202" cy="310555"/>
          </a:xfrm>
          <a:prstGeom prst="rect">
            <a:avLst/>
          </a:prstGeom>
          <a:solidFill>
            <a:srgbClr val="00B05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28" tIns="91414" rIns="182828" bIns="38846" numCol="1" rtlCol="0" anchor="t" anchorCtr="0" compatLnSpc="1">
            <a:prstTxWarp prst="textNoShape">
              <a:avLst/>
            </a:prstTxWarp>
          </a:bodyPr>
          <a:lstStyle/>
          <a:p>
            <a:pPr algn="ctr" defTabSz="776693" fontAlgn="base">
              <a:spcBef>
                <a:spcPct val="0"/>
              </a:spcBef>
              <a:spcAft>
                <a:spcPct val="0"/>
              </a:spcAft>
              <a:tabLst>
                <a:tab pos="244146" algn="l"/>
              </a:tabLst>
              <a:defRPr/>
            </a:pPr>
            <a:r>
              <a:rPr lang="en-US" sz="1122" b="1" kern="0" dirty="0">
                <a:solidFill>
                  <a:srgbClr val="002060"/>
                </a:solidFill>
              </a:rPr>
              <a:t>OMS Instances</a:t>
            </a:r>
          </a:p>
        </p:txBody>
      </p:sp>
      <p:pic>
        <p:nvPicPr>
          <p:cNvPr id="43" name="Picture 42"/>
          <p:cNvPicPr>
            <a:picLocks noChangeAspect="1"/>
          </p:cNvPicPr>
          <p:nvPr/>
        </p:nvPicPr>
        <p:blipFill>
          <a:blip r:embed="rId7"/>
          <a:stretch>
            <a:fillRect/>
          </a:stretch>
        </p:blipFill>
        <p:spPr>
          <a:xfrm>
            <a:off x="2711534" y="4653511"/>
            <a:ext cx="1854063" cy="1769015"/>
          </a:xfrm>
          <a:prstGeom prst="rect">
            <a:avLst/>
          </a:prstGeom>
        </p:spPr>
      </p:pic>
      <p:sp>
        <p:nvSpPr>
          <p:cNvPr id="3" name="Rectangle 2"/>
          <p:cNvSpPr/>
          <p:nvPr/>
        </p:nvSpPr>
        <p:spPr>
          <a:xfrm>
            <a:off x="8508707" y="3265830"/>
            <a:ext cx="1596210" cy="371489"/>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defTabSz="932597">
              <a:defRPr/>
            </a:pPr>
            <a:r>
              <a:rPr lang="en-US" sz="1836" b="1" kern="0" dirty="0">
                <a:ln/>
                <a:solidFill>
                  <a:srgbClr val="00B050"/>
                </a:solidFill>
              </a:rPr>
              <a:t>CSP Enabled</a:t>
            </a:r>
          </a:p>
        </p:txBody>
      </p:sp>
    </p:spTree>
    <p:extLst>
      <p:ext uri="{BB962C8B-B14F-4D97-AF65-F5344CB8AC3E}">
        <p14:creationId xmlns:p14="http://schemas.microsoft.com/office/powerpoint/2010/main" val="139963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 calcmode="lin" valueType="num">
                                      <p:cBhvr additive="base">
                                        <p:cTn id="65" dur="500" fill="hold"/>
                                        <p:tgtEl>
                                          <p:spTgt spid="3"/>
                                        </p:tgtEl>
                                        <p:attrNameLst>
                                          <p:attrName>ppt_x</p:attrName>
                                        </p:attrNameLst>
                                      </p:cBhvr>
                                      <p:tavLst>
                                        <p:tav tm="0">
                                          <p:val>
                                            <p:strVal val="#ppt_x"/>
                                          </p:val>
                                        </p:tav>
                                        <p:tav tm="100000">
                                          <p:val>
                                            <p:strVal val="#ppt_x"/>
                                          </p:val>
                                        </p:tav>
                                      </p:tavLst>
                                    </p:anim>
                                    <p:anim calcmode="lin" valueType="num">
                                      <p:cBhvr additive="base">
                                        <p:cTn id="6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5" grpId="0" animBg="1"/>
      <p:bldP spid="106" grpId="0" animBg="1"/>
      <p:bldP spid="107" grpId="0" animBg="1"/>
      <p:bldP spid="48" grpId="0"/>
      <p:bldP spid="39" grpId="0" animBg="1"/>
      <p:bldP spid="45" grpId="0" animBg="1"/>
      <p:bldP spid="46" grpId="0" animBg="1"/>
      <p:bldP spid="47"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 Overview</a:t>
            </a:r>
            <a:endParaRPr lang="nl-NL" dirty="0"/>
          </a:p>
        </p:txBody>
      </p:sp>
    </p:spTree>
    <p:extLst>
      <p:ext uri="{BB962C8B-B14F-4D97-AF65-F5344CB8AC3E}">
        <p14:creationId xmlns:p14="http://schemas.microsoft.com/office/powerpoint/2010/main" val="1239022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8437" y="145366"/>
            <a:ext cx="4289210" cy="1351952"/>
          </a:xfrm>
        </p:spPr>
        <p:txBody>
          <a:bodyPr/>
          <a:lstStyle/>
          <a:p>
            <a:r>
              <a:rPr lang="en-US" dirty="0"/>
              <a:t>Azure Backup Lab Environment</a:t>
            </a:r>
          </a:p>
        </p:txBody>
      </p:sp>
      <p:sp>
        <p:nvSpPr>
          <p:cNvPr id="31" name="Freeform 86"/>
          <p:cNvSpPr>
            <a:spLocks/>
          </p:cNvSpPr>
          <p:nvPr/>
        </p:nvSpPr>
        <p:spPr bwMode="auto">
          <a:xfrm>
            <a:off x="8162449" y="2468582"/>
            <a:ext cx="3168352" cy="2049938"/>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rgbClr val="0070C0"/>
          </a:solidFill>
          <a:ln>
            <a:noFill/>
          </a:ln>
        </p:spPr>
        <p:txBody>
          <a:bodyPr vert="horz" wrap="square" lIns="87855" tIns="43927" rIns="87855" bIns="4392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5541">
              <a:spcAft>
                <a:spcPts val="576"/>
              </a:spcAft>
            </a:pPr>
            <a:endParaRPr lang="en-US" sz="800" kern="0" dirty="0">
              <a:latin typeface="Segoe UI"/>
            </a:endParaRPr>
          </a:p>
        </p:txBody>
      </p:sp>
      <p:sp>
        <p:nvSpPr>
          <p:cNvPr id="28" name="TextBox 27"/>
          <p:cNvSpPr txBox="1"/>
          <p:nvPr/>
        </p:nvSpPr>
        <p:spPr>
          <a:xfrm>
            <a:off x="8488682" y="3429853"/>
            <a:ext cx="3348719" cy="572464"/>
          </a:xfrm>
          <a:prstGeom prst="rect">
            <a:avLst/>
          </a:prstGeom>
          <a:noFill/>
        </p:spPr>
        <p:txBody>
          <a:bodyPr wrap="square" lIns="182880" tIns="146304" rIns="182880" bIns="146304" rtlCol="0">
            <a:spAutoFit/>
          </a:bodyPr>
          <a:lstStyle/>
          <a:p>
            <a:pPr>
              <a:lnSpc>
                <a:spcPct val="90000"/>
              </a:lnSpc>
              <a:spcAft>
                <a:spcPts val="600"/>
              </a:spcAft>
            </a:pPr>
            <a:r>
              <a:rPr lang="en-US" sz="2000" i="1" dirty="0">
                <a:solidFill>
                  <a:schemeClr val="bg1"/>
                </a:solidFill>
              </a:rPr>
              <a:t>Azure Backup</a:t>
            </a:r>
            <a:endParaRPr lang="nl-NL" sz="2000" i="1" dirty="0" err="1">
              <a:solidFill>
                <a:schemeClr val="bg1"/>
              </a:solidFill>
            </a:endParaRPr>
          </a:p>
        </p:txBody>
      </p:sp>
      <p:sp>
        <p:nvSpPr>
          <p:cNvPr id="44" name="Right Brace 43"/>
          <p:cNvSpPr/>
          <p:nvPr/>
        </p:nvSpPr>
        <p:spPr>
          <a:xfrm>
            <a:off x="5404561" y="904974"/>
            <a:ext cx="2793694" cy="512808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56" name="Rectangle: Rounded Corners 55"/>
          <p:cNvSpPr/>
          <p:nvPr/>
        </p:nvSpPr>
        <p:spPr bwMode="auto">
          <a:xfrm>
            <a:off x="1249685" y="489465"/>
            <a:ext cx="3600399" cy="6120680"/>
          </a:xfrm>
          <a:prstGeom prst="round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nl-NL"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3"/>
          <a:stretch>
            <a:fillRect/>
          </a:stretch>
        </p:blipFill>
        <p:spPr>
          <a:xfrm>
            <a:off x="3484975" y="2441936"/>
            <a:ext cx="899658" cy="1289510"/>
          </a:xfrm>
          <a:prstGeom prst="rect">
            <a:avLst/>
          </a:prstGeom>
        </p:spPr>
      </p:pic>
      <p:pic>
        <p:nvPicPr>
          <p:cNvPr id="61" name="Picture 60"/>
          <p:cNvPicPr>
            <a:picLocks noChangeAspect="1"/>
          </p:cNvPicPr>
          <p:nvPr/>
        </p:nvPicPr>
        <p:blipFill>
          <a:blip r:embed="rId3"/>
          <a:stretch>
            <a:fillRect/>
          </a:stretch>
        </p:blipFill>
        <p:spPr>
          <a:xfrm>
            <a:off x="3469353" y="1114379"/>
            <a:ext cx="899658" cy="1289510"/>
          </a:xfrm>
          <a:prstGeom prst="rect">
            <a:avLst/>
          </a:prstGeom>
        </p:spPr>
      </p:pic>
      <p:sp>
        <p:nvSpPr>
          <p:cNvPr id="62" name="TextBox 61"/>
          <p:cNvSpPr txBox="1"/>
          <p:nvPr/>
        </p:nvSpPr>
        <p:spPr>
          <a:xfrm>
            <a:off x="1652264" y="1565502"/>
            <a:ext cx="1414511" cy="461665"/>
          </a:xfrm>
          <a:prstGeom prst="rect">
            <a:avLst/>
          </a:prstGeom>
          <a:noFill/>
          <a:ln>
            <a:solidFill>
              <a:schemeClr val="tx1"/>
            </a:solidFill>
          </a:ln>
        </p:spPr>
        <p:txBody>
          <a:bodyPr wrap="square" lIns="182880" tIns="146304" rIns="182880" bIns="146304" rtlCol="0">
            <a:spAutoFit/>
          </a:bodyPr>
          <a:lstStyle/>
          <a:p>
            <a:pPr>
              <a:lnSpc>
                <a:spcPct val="90000"/>
              </a:lnSpc>
              <a:spcAft>
                <a:spcPts val="600"/>
              </a:spcAft>
            </a:pPr>
            <a:r>
              <a:rPr lang="en-US" sz="1200" dirty="0" err="1"/>
              <a:t>LinuxContoso</a:t>
            </a:r>
            <a:endParaRPr lang="nl-NL" sz="1200" dirty="0" err="1"/>
          </a:p>
        </p:txBody>
      </p:sp>
      <p:sp>
        <p:nvSpPr>
          <p:cNvPr id="64" name="TextBox 63"/>
          <p:cNvSpPr txBox="1"/>
          <p:nvPr/>
        </p:nvSpPr>
        <p:spPr>
          <a:xfrm>
            <a:off x="1652264" y="2842147"/>
            <a:ext cx="1367260" cy="460015"/>
          </a:xfrm>
          <a:prstGeom prst="rect">
            <a:avLst/>
          </a:prstGeom>
          <a:noFill/>
          <a:ln>
            <a:solidFill>
              <a:schemeClr val="tx1"/>
            </a:solidFill>
          </a:ln>
        </p:spPr>
        <p:txBody>
          <a:bodyPr wrap="square" lIns="182880" tIns="146304" rIns="182880" bIns="146304" rtlCol="0">
            <a:spAutoFit/>
          </a:bodyPr>
          <a:lstStyle/>
          <a:p>
            <a:pPr>
              <a:lnSpc>
                <a:spcPct val="90000"/>
              </a:lnSpc>
              <a:spcAft>
                <a:spcPts val="600"/>
              </a:spcAft>
            </a:pPr>
            <a:r>
              <a:rPr lang="en-US" sz="1200" dirty="0" err="1"/>
              <a:t>SPContoso-sp</a:t>
            </a:r>
            <a:endParaRPr lang="nl-NL" sz="1200" dirty="0" err="1"/>
          </a:p>
        </p:txBody>
      </p:sp>
      <p:sp>
        <p:nvSpPr>
          <p:cNvPr id="66" name="TextBox 65"/>
          <p:cNvSpPr txBox="1"/>
          <p:nvPr/>
        </p:nvSpPr>
        <p:spPr>
          <a:xfrm>
            <a:off x="1804161" y="652714"/>
            <a:ext cx="2448272"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gradFill>
                  <a:gsLst>
                    <a:gs pos="2917">
                      <a:schemeClr val="tx1"/>
                    </a:gs>
                    <a:gs pos="30000">
                      <a:schemeClr val="tx1"/>
                    </a:gs>
                  </a:gsLst>
                  <a:lin ang="5400000" scaled="0"/>
                </a:gradFill>
              </a:rPr>
              <a:t>Contoso.com</a:t>
            </a:r>
            <a:endParaRPr lang="nl-NL" sz="1200" i="1" dirty="0" err="1">
              <a:gradFill>
                <a:gsLst>
                  <a:gs pos="2917">
                    <a:schemeClr val="tx1"/>
                  </a:gs>
                  <a:gs pos="30000">
                    <a:schemeClr val="tx1"/>
                  </a:gs>
                </a:gsLst>
                <a:lin ang="5400000" scaled="0"/>
              </a:gradFill>
            </a:endParaRPr>
          </a:p>
        </p:txBody>
      </p:sp>
      <p:sp>
        <p:nvSpPr>
          <p:cNvPr id="18" name="TextBox 17"/>
          <p:cNvSpPr txBox="1"/>
          <p:nvPr/>
        </p:nvSpPr>
        <p:spPr>
          <a:xfrm>
            <a:off x="5139009" y="4145334"/>
            <a:ext cx="1367260" cy="460015"/>
          </a:xfrm>
          <a:prstGeom prst="rect">
            <a:avLst/>
          </a:prstGeom>
          <a:noFill/>
          <a:ln>
            <a:solidFill>
              <a:schemeClr val="tx1"/>
            </a:solidFill>
          </a:ln>
        </p:spPr>
        <p:txBody>
          <a:bodyPr wrap="square" lIns="182880" tIns="146304" rIns="182880" bIns="146304" rtlCol="0">
            <a:spAutoFit/>
          </a:bodyPr>
          <a:lstStyle/>
          <a:p>
            <a:pPr>
              <a:lnSpc>
                <a:spcPct val="90000"/>
              </a:lnSpc>
              <a:spcAft>
                <a:spcPts val="600"/>
              </a:spcAft>
            </a:pPr>
            <a:r>
              <a:rPr lang="en-US" sz="1200" dirty="0"/>
              <a:t>Your Laptop</a:t>
            </a:r>
            <a:endParaRPr lang="nl-NL" sz="1200" dirty="0" err="1"/>
          </a:p>
        </p:txBody>
      </p:sp>
      <p:pic>
        <p:nvPicPr>
          <p:cNvPr id="3" name="Picture 2"/>
          <p:cNvPicPr>
            <a:picLocks noChangeAspect="1"/>
          </p:cNvPicPr>
          <p:nvPr/>
        </p:nvPicPr>
        <p:blipFill>
          <a:blip r:embed="rId4"/>
          <a:stretch>
            <a:fillRect/>
          </a:stretch>
        </p:blipFill>
        <p:spPr>
          <a:xfrm>
            <a:off x="5290354" y="4654920"/>
            <a:ext cx="1064569" cy="906016"/>
          </a:xfrm>
          <a:prstGeom prst="rect">
            <a:avLst/>
          </a:prstGeom>
        </p:spPr>
      </p:pic>
    </p:spTree>
    <p:extLst>
      <p:ext uri="{BB962C8B-B14F-4D97-AF65-F5344CB8AC3E}">
        <p14:creationId xmlns:p14="http://schemas.microsoft.com/office/powerpoint/2010/main" val="32652308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Outline</a:t>
            </a:r>
            <a:endParaRPr lang="nl-NL" dirty="0"/>
          </a:p>
        </p:txBody>
      </p:sp>
      <p:sp>
        <p:nvSpPr>
          <p:cNvPr id="3" name="Text Placeholder 2"/>
          <p:cNvSpPr txBox="1">
            <a:spLocks/>
          </p:cNvSpPr>
          <p:nvPr/>
        </p:nvSpPr>
        <p:spPr>
          <a:xfrm>
            <a:off x="269239" y="1189177"/>
            <a:ext cx="11653523" cy="448738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r>
              <a:rPr lang="en-US" sz="2800" dirty="0">
                <a:solidFill>
                  <a:schemeClr val="tx1"/>
                </a:solidFill>
              </a:rPr>
              <a:t>Azure Account</a:t>
            </a:r>
          </a:p>
          <a:p>
            <a:pPr marL="457200" indent="-457200"/>
            <a:r>
              <a:rPr lang="en-US" sz="2800" dirty="0">
                <a:solidFill>
                  <a:schemeClr val="tx1"/>
                </a:solidFill>
              </a:rPr>
              <a:t>Deploy VMs</a:t>
            </a:r>
          </a:p>
          <a:p>
            <a:pPr marL="457200" indent="-457200"/>
            <a:r>
              <a:rPr lang="en-US" sz="2800" dirty="0">
                <a:solidFill>
                  <a:schemeClr val="tx1"/>
                </a:solidFill>
              </a:rPr>
              <a:t>Recovery Vault creation</a:t>
            </a:r>
          </a:p>
          <a:p>
            <a:pPr marL="457200" indent="-457200"/>
            <a:r>
              <a:rPr lang="en-US" sz="2800" dirty="0">
                <a:solidFill>
                  <a:schemeClr val="tx1"/>
                </a:solidFill>
              </a:rPr>
              <a:t>Backup/Restore of IaaS VMs on Azure</a:t>
            </a:r>
          </a:p>
          <a:p>
            <a:pPr marL="457200" indent="-457200"/>
            <a:r>
              <a:rPr lang="en-US" sz="2800" dirty="0">
                <a:solidFill>
                  <a:schemeClr val="tx1"/>
                </a:solidFill>
              </a:rPr>
              <a:t>Backup/Restore of folder on your laptop </a:t>
            </a:r>
          </a:p>
          <a:p>
            <a:pPr marL="457200" indent="-457200"/>
            <a:r>
              <a:rPr lang="en-US" sz="2800" dirty="0">
                <a:solidFill>
                  <a:schemeClr val="tx1"/>
                </a:solidFill>
              </a:rPr>
              <a:t>Backup/Restore using MABS or SC-DPM</a:t>
            </a:r>
          </a:p>
          <a:p>
            <a:pPr marL="457200" indent="-457200"/>
            <a:endParaRPr lang="en-US" sz="2800" dirty="0"/>
          </a:p>
          <a:p>
            <a:pPr marL="0" indent="0">
              <a:buNone/>
            </a:pPr>
            <a:endParaRPr lang="en-US" sz="2800" dirty="0">
              <a:solidFill>
                <a:schemeClr val="tx1"/>
              </a:solidFill>
            </a:endParaRPr>
          </a:p>
        </p:txBody>
      </p:sp>
    </p:spTree>
    <p:extLst>
      <p:ext uri="{BB962C8B-B14F-4D97-AF65-F5344CB8AC3E}">
        <p14:creationId xmlns:p14="http://schemas.microsoft.com/office/powerpoint/2010/main" val="299546261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98" y="0"/>
            <a:ext cx="11887878" cy="917575"/>
          </a:xfrm>
        </p:spPr>
        <p:txBody>
          <a:bodyPr/>
          <a:lstStyle/>
          <a:p>
            <a:r>
              <a:rPr lang="en-US" dirty="0"/>
              <a:t>Deployment Models</a:t>
            </a:r>
            <a:r>
              <a:rPr lang="tr-TR" dirty="0"/>
              <a:t> (1 of 2)</a:t>
            </a:r>
            <a:endParaRPr lang="en-US" dirty="0"/>
          </a:p>
        </p:txBody>
      </p:sp>
      <p:graphicFrame>
        <p:nvGraphicFramePr>
          <p:cNvPr id="3" name="Table 2"/>
          <p:cNvGraphicFramePr>
            <a:graphicFrameLocks noGrp="1"/>
          </p:cNvGraphicFramePr>
          <p:nvPr>
            <p:extLst/>
          </p:nvPr>
        </p:nvGraphicFramePr>
        <p:xfrm>
          <a:off x="882" y="1606088"/>
          <a:ext cx="12434711" cy="4011330"/>
        </p:xfrm>
        <a:graphic>
          <a:graphicData uri="http://schemas.openxmlformats.org/drawingml/2006/table">
            <a:tbl>
              <a:tblPr firstRow="1" bandRow="1">
                <a:tableStyleId>{F5AB1C69-6EDB-4FF4-983F-18BD219EF322}</a:tableStyleId>
              </a:tblPr>
              <a:tblGrid>
                <a:gridCol w="2132270">
                  <a:extLst>
                    <a:ext uri="{9D8B030D-6E8A-4147-A177-3AD203B41FA5}">
                      <a16:colId xmlns:a16="http://schemas.microsoft.com/office/drawing/2014/main" val="20000"/>
                    </a:ext>
                  </a:extLst>
                </a:gridCol>
                <a:gridCol w="10302441">
                  <a:extLst>
                    <a:ext uri="{9D8B030D-6E8A-4147-A177-3AD203B41FA5}">
                      <a16:colId xmlns:a16="http://schemas.microsoft.com/office/drawing/2014/main" val="20001"/>
                    </a:ext>
                  </a:extLst>
                </a:gridCol>
              </a:tblGrid>
              <a:tr h="383692">
                <a:tc>
                  <a:txBody>
                    <a:bodyPr/>
                    <a:lstStyle/>
                    <a:p>
                      <a:endParaRPr lang="en-US" sz="1600" b="0" dirty="0">
                        <a:solidFill>
                          <a:schemeClr val="bg1"/>
                        </a:solidFill>
                        <a:latin typeface="Arial" panose="020B0604020202020204" pitchFamily="34" charset="0"/>
                        <a:cs typeface="Arial" panose="020B0604020202020204" pitchFamily="34" charset="0"/>
                      </a:endParaRPr>
                    </a:p>
                  </a:txBody>
                  <a:tcPr marL="93260" marR="93260" marT="46630" marB="4663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schemeClr>
                    </a:solidFill>
                  </a:tcPr>
                </a:tc>
                <a:tc>
                  <a:txBody>
                    <a:bodyPr/>
                    <a:lstStyle/>
                    <a:p>
                      <a:pPr marL="0" indent="0">
                        <a:buFont typeface="Arial" panose="020B0604020202020204" pitchFamily="34" charset="0"/>
                        <a:buNone/>
                      </a:pPr>
                      <a:r>
                        <a:rPr lang="en-US" sz="1400" b="0" dirty="0">
                          <a:solidFill>
                            <a:schemeClr val="tx1"/>
                          </a:solidFill>
                          <a:latin typeface="Arial" panose="020B0604020202020204" pitchFamily="34" charset="0"/>
                          <a:cs typeface="Arial" panose="020B0604020202020204" pitchFamily="34" charset="0"/>
                        </a:rPr>
                        <a:t>Characteristics</a:t>
                      </a:r>
                    </a:p>
                  </a:txBody>
                  <a:tcPr marL="93260" marR="93260" marT="46630" marB="4663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057987">
                <a:tc>
                  <a:txBody>
                    <a:bodyPr/>
                    <a:lstStyle/>
                    <a:p>
                      <a:r>
                        <a:rPr lang="en-US" sz="1600" b="0" dirty="0">
                          <a:solidFill>
                            <a:schemeClr val="bg1"/>
                          </a:solidFill>
                          <a:latin typeface="Arial" panose="020B0604020202020204" pitchFamily="34" charset="0"/>
                          <a:cs typeface="Arial" panose="020B0604020202020204" pitchFamily="34" charset="0"/>
                        </a:rPr>
                        <a:t>SCDPM + Azure Backup</a:t>
                      </a:r>
                    </a:p>
                  </a:txBody>
                  <a:tcPr marL="93260" marR="93260" marT="46630" marB="4663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schemeClr>
                    </a:solidFill>
                  </a:tcPr>
                </a:tc>
                <a:tc>
                  <a:txBody>
                    <a:bodyPr/>
                    <a:lstStyle/>
                    <a:p>
                      <a:pPr marL="285750" indent="-285750">
                        <a:buFont typeface="Arial" panose="020B0604020202020204" pitchFamily="34" charset="0"/>
                        <a:buChar char="•"/>
                      </a:pPr>
                      <a:r>
                        <a:rPr lang="en-US" sz="1400" b="0" baseline="0" dirty="0">
                          <a:solidFill>
                            <a:schemeClr val="tx1"/>
                          </a:solidFill>
                          <a:latin typeface="Arial" panose="020B0604020202020204" pitchFamily="34" charset="0"/>
                          <a:cs typeface="Arial" panose="020B0604020202020204" pitchFamily="34" charset="0"/>
                        </a:rPr>
                        <a:t>Disk to disk to cloud backup - Faster operational recovery from disk backups (D to D to C)</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Arial" panose="020B0604020202020204" pitchFamily="34" charset="0"/>
                          <a:cs typeface="Arial" panose="020B0604020202020204" pitchFamily="34" charset="0"/>
                        </a:rPr>
                        <a:t>Requires additional server and local disks</a:t>
                      </a:r>
                    </a:p>
                    <a:p>
                      <a:pPr marL="285750" indent="-285750">
                        <a:buFont typeface="Arial" panose="020B0604020202020204" pitchFamily="34" charset="0"/>
                        <a:buChar char="•"/>
                      </a:pPr>
                      <a:r>
                        <a:rPr lang="en-US" sz="1400" b="0" baseline="0" dirty="0">
                          <a:solidFill>
                            <a:schemeClr val="tx1"/>
                          </a:solidFill>
                          <a:latin typeface="Arial" panose="020B0604020202020204" pitchFamily="34" charset="0"/>
                          <a:cs typeface="Arial" panose="020B0604020202020204" pitchFamily="34" charset="0"/>
                        </a:rPr>
                        <a:t>Workload backup (File/Folder, SQL, Exchange, </a:t>
                      </a:r>
                      <a:r>
                        <a:rPr lang="en-US" sz="1400" b="0" baseline="0" dirty="0" err="1">
                          <a:solidFill>
                            <a:schemeClr val="tx1"/>
                          </a:solidFill>
                          <a:latin typeface="Arial" panose="020B0604020202020204" pitchFamily="34" charset="0"/>
                          <a:cs typeface="Arial" panose="020B0604020202020204" pitchFamily="34" charset="0"/>
                        </a:rPr>
                        <a:t>Sharepoint</a:t>
                      </a:r>
                      <a:r>
                        <a:rPr lang="en-US" sz="1400" b="0" baseline="0" dirty="0">
                          <a:solidFill>
                            <a:schemeClr val="tx1"/>
                          </a:solidFill>
                          <a:latin typeface="Arial" panose="020B0604020202020204" pitchFamily="34" charset="0"/>
                          <a:cs typeface="Arial" panose="020B0604020202020204" pitchFamily="34" charset="0"/>
                        </a:rPr>
                        <a:t>, Client, Hyper-V VM, VMWare VM)</a:t>
                      </a:r>
                    </a:p>
                    <a:p>
                      <a:pPr marL="285750" indent="-285750">
                        <a:buFont typeface="Arial" panose="020B0604020202020204" pitchFamily="34" charset="0"/>
                        <a:buChar char="•"/>
                      </a:pPr>
                      <a:r>
                        <a:rPr lang="en-US" sz="1400" b="0" baseline="0" dirty="0">
                          <a:solidFill>
                            <a:schemeClr val="tx1"/>
                          </a:solidFill>
                          <a:latin typeface="Arial" panose="020B0604020202020204" pitchFamily="34" charset="0"/>
                          <a:cs typeface="Arial" panose="020B0604020202020204" pitchFamily="34" charset="0"/>
                        </a:rPr>
                        <a:t>Only SCDPM server needs internet connectivity</a:t>
                      </a:r>
                    </a:p>
                    <a:p>
                      <a:pPr marL="285750" indent="-285750">
                        <a:buFont typeface="Arial" panose="020B0604020202020204" pitchFamily="34" charset="0"/>
                        <a:buChar char="•"/>
                      </a:pPr>
                      <a:r>
                        <a:rPr lang="en-US" sz="1400" b="0" baseline="0" dirty="0">
                          <a:solidFill>
                            <a:schemeClr val="tx1"/>
                          </a:solidFill>
                          <a:latin typeface="Arial" panose="020B0604020202020204" pitchFamily="34" charset="0"/>
                          <a:cs typeface="Arial" panose="020B0604020202020204" pitchFamily="34" charset="0"/>
                        </a:rPr>
                        <a:t>Flexible backup schedule</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Arial" panose="020B0604020202020204" pitchFamily="34" charset="0"/>
                          <a:cs typeface="Arial" panose="020B0604020202020204" pitchFamily="34" charset="0"/>
                        </a:rPr>
                        <a:t>Central Backup Policy Enforcement (backup policy or encryption keys)</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Arial" panose="020B0604020202020204" pitchFamily="34" charset="0"/>
                          <a:cs typeface="Arial" panose="020B0604020202020204" pitchFamily="34" charset="0"/>
                        </a:rPr>
                        <a:t>Licensing tied to System Center</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Arial" panose="020B0604020202020204" pitchFamily="34" charset="0"/>
                          <a:cs typeface="Arial" panose="020B0604020202020204" pitchFamily="34" charset="0"/>
                        </a:rPr>
                        <a:t>Requires Azure subscription only to backup to Azure </a:t>
                      </a:r>
                    </a:p>
                  </a:txBody>
                  <a:tcPr marL="93260" marR="93260" marT="46630" marB="4663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69651">
                <a:tc>
                  <a:txBody>
                    <a:bodyPr/>
                    <a:lstStyle/>
                    <a:p>
                      <a:r>
                        <a:rPr lang="en-US" sz="1600" b="0" dirty="0">
                          <a:solidFill>
                            <a:schemeClr val="bg1"/>
                          </a:solidFill>
                          <a:latin typeface="Arial" panose="020B0604020202020204" pitchFamily="34" charset="0"/>
                          <a:cs typeface="Arial" panose="020B0604020202020204" pitchFamily="34" charset="0"/>
                        </a:rPr>
                        <a:t>Microsoft Azure Backup Server</a:t>
                      </a:r>
                    </a:p>
                  </a:txBody>
                  <a:tcPr marL="93260" marR="93260" marT="46630" marB="4663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schemeClr>
                    </a:solidFill>
                  </a:tcPr>
                </a:tc>
                <a:tc>
                  <a:txBody>
                    <a:bodyPr/>
                    <a:lstStyle/>
                    <a:p>
                      <a:pPr marL="0" indent="0">
                        <a:buFont typeface="Arial" panose="020B0604020202020204" pitchFamily="34" charset="0"/>
                        <a:buNone/>
                      </a:pPr>
                      <a:r>
                        <a:rPr lang="en-US" sz="1400" b="0" baseline="0" dirty="0">
                          <a:solidFill>
                            <a:schemeClr val="tx1"/>
                          </a:solidFill>
                          <a:latin typeface="Arial" panose="020B0604020202020204" pitchFamily="34" charset="0"/>
                          <a:cs typeface="Arial" panose="020B0604020202020204" pitchFamily="34" charset="0"/>
                        </a:rPr>
                        <a:t>Works just like SCDPM + Azure Backup </a:t>
                      </a:r>
                      <a:r>
                        <a:rPr lang="en-US" sz="1400" b="1" baseline="0" dirty="0">
                          <a:solidFill>
                            <a:schemeClr val="tx1"/>
                          </a:solidFill>
                          <a:latin typeface="Arial" panose="020B0604020202020204" pitchFamily="34" charset="0"/>
                          <a:cs typeface="Arial" panose="020B0604020202020204" pitchFamily="34" charset="0"/>
                        </a:rPr>
                        <a:t>except</a:t>
                      </a:r>
                      <a:r>
                        <a:rPr lang="en-US" sz="1400" b="0" baseline="0" dirty="0">
                          <a:solidFill>
                            <a:schemeClr val="tx1"/>
                          </a:solidFill>
                          <a:latin typeface="Arial" panose="020B0604020202020204" pitchFamily="34" charset="0"/>
                          <a:cs typeface="Arial" panose="020B0604020202020204" pitchFamily="34" charset="0"/>
                        </a:rPr>
                        <a:t>:</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Arial" panose="020B0604020202020204" pitchFamily="34" charset="0"/>
                          <a:cs typeface="Arial" panose="020B0604020202020204" pitchFamily="34" charset="0"/>
                        </a:rPr>
                        <a:t>Requires Azure subscription always</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Arial" panose="020B0604020202020204" pitchFamily="34" charset="0"/>
                          <a:cs typeface="Arial" panose="020B0604020202020204" pitchFamily="34" charset="0"/>
                        </a:rPr>
                        <a:t>Pay as you go license - tied to Azure subscription (SQL License bundled with Azure backup server) </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Arial" panose="020B0604020202020204" pitchFamily="34" charset="0"/>
                          <a:cs typeface="Arial" panose="020B0604020202020204" pitchFamily="34" charset="0"/>
                        </a:rPr>
                        <a:t>Cost effective for SMB</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Arial" panose="020B0604020202020204" pitchFamily="34" charset="0"/>
                          <a:cs typeface="Arial" panose="020B0604020202020204" pitchFamily="34" charset="0"/>
                        </a:rPr>
                        <a:t>No tape backup support</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Arial" panose="020B0604020202020204" pitchFamily="34" charset="0"/>
                          <a:cs typeface="Arial" panose="020B0604020202020204" pitchFamily="34" charset="0"/>
                        </a:rPr>
                        <a:t>Note:  Can perform disk to disk backup (or) disk to disk to cloud  backup - sending backup data to Azure is optional</a:t>
                      </a:r>
                    </a:p>
                  </a:txBody>
                  <a:tcPr marL="93260" marR="93260" marT="46630" marB="4663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59660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Operations Management Suite</a:t>
            </a:r>
            <a:endParaRPr lang="nl-NL" dirty="0"/>
          </a:p>
        </p:txBody>
      </p:sp>
    </p:spTree>
    <p:extLst>
      <p:ext uri="{BB962C8B-B14F-4D97-AF65-F5344CB8AC3E}">
        <p14:creationId xmlns:p14="http://schemas.microsoft.com/office/powerpoint/2010/main" val="3175447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98" y="0"/>
            <a:ext cx="11887878" cy="917575"/>
          </a:xfrm>
        </p:spPr>
        <p:txBody>
          <a:bodyPr/>
          <a:lstStyle/>
          <a:p>
            <a:r>
              <a:rPr lang="en-US" dirty="0"/>
              <a:t>Deployment Models</a:t>
            </a:r>
            <a:r>
              <a:rPr lang="tr-TR" dirty="0"/>
              <a:t> (2 of 2)</a:t>
            </a:r>
            <a:endParaRPr lang="en-US" dirty="0"/>
          </a:p>
        </p:txBody>
      </p:sp>
      <p:graphicFrame>
        <p:nvGraphicFramePr>
          <p:cNvPr id="3" name="Table 2"/>
          <p:cNvGraphicFramePr>
            <a:graphicFrameLocks noGrp="1"/>
          </p:cNvGraphicFramePr>
          <p:nvPr>
            <p:extLst/>
          </p:nvPr>
        </p:nvGraphicFramePr>
        <p:xfrm>
          <a:off x="882" y="1416267"/>
          <a:ext cx="12434711" cy="4499666"/>
        </p:xfrm>
        <a:graphic>
          <a:graphicData uri="http://schemas.openxmlformats.org/drawingml/2006/table">
            <a:tbl>
              <a:tblPr firstRow="1" bandRow="1">
                <a:tableStyleId>{F5AB1C69-6EDB-4FF4-983F-18BD219EF322}</a:tableStyleId>
              </a:tblPr>
              <a:tblGrid>
                <a:gridCol w="2132270">
                  <a:extLst>
                    <a:ext uri="{9D8B030D-6E8A-4147-A177-3AD203B41FA5}">
                      <a16:colId xmlns:a16="http://schemas.microsoft.com/office/drawing/2014/main" val="20000"/>
                    </a:ext>
                  </a:extLst>
                </a:gridCol>
                <a:gridCol w="10302441">
                  <a:extLst>
                    <a:ext uri="{9D8B030D-6E8A-4147-A177-3AD203B41FA5}">
                      <a16:colId xmlns:a16="http://schemas.microsoft.com/office/drawing/2014/main" val="20001"/>
                    </a:ext>
                  </a:extLst>
                </a:gridCol>
              </a:tblGrid>
              <a:tr h="383692">
                <a:tc>
                  <a:txBody>
                    <a:bodyPr/>
                    <a:lstStyle/>
                    <a:p>
                      <a:endParaRPr lang="en-US" sz="1600" b="0" dirty="0">
                        <a:solidFill>
                          <a:schemeClr val="bg1"/>
                        </a:solidFill>
                        <a:latin typeface="Arial" panose="020B0604020202020204" pitchFamily="34" charset="0"/>
                        <a:cs typeface="Arial" panose="020B0604020202020204" pitchFamily="34" charset="0"/>
                      </a:endParaRPr>
                    </a:p>
                  </a:txBody>
                  <a:tcPr marL="93260" marR="93260" marT="46630" marB="4663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schemeClr>
                    </a:solidFill>
                  </a:tcPr>
                </a:tc>
                <a:tc>
                  <a:txBody>
                    <a:bodyPr/>
                    <a:lstStyle/>
                    <a:p>
                      <a:pPr marL="0" indent="0">
                        <a:buFont typeface="Arial" panose="020B0604020202020204" pitchFamily="34" charset="0"/>
                        <a:buNone/>
                      </a:pPr>
                      <a:r>
                        <a:rPr lang="en-US" sz="1400" b="0" dirty="0">
                          <a:solidFill>
                            <a:schemeClr val="tx1"/>
                          </a:solidFill>
                          <a:latin typeface="Arial" panose="020B0604020202020204" pitchFamily="34" charset="0"/>
                          <a:cs typeface="Arial" panose="020B0604020202020204" pitchFamily="34" charset="0"/>
                        </a:rPr>
                        <a:t>Characteristics</a:t>
                      </a:r>
                    </a:p>
                  </a:txBody>
                  <a:tcPr marL="93260" marR="93260" marT="46630" marB="4663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0579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Arial" panose="020B0604020202020204" pitchFamily="34" charset="0"/>
                          <a:cs typeface="Arial" panose="020B0604020202020204" pitchFamily="34" charset="0"/>
                        </a:rPr>
                        <a:t>Microsoft Azure Backup Agent (MARS agent)</a:t>
                      </a:r>
                    </a:p>
                    <a:p>
                      <a:endParaRPr lang="en-US" sz="1600" b="0" dirty="0">
                        <a:solidFill>
                          <a:schemeClr val="bg1"/>
                        </a:solidFill>
                        <a:latin typeface="Arial" panose="020B0604020202020204" pitchFamily="34" charset="0"/>
                        <a:cs typeface="Arial" panose="020B0604020202020204" pitchFamily="34" charset="0"/>
                      </a:endParaRPr>
                    </a:p>
                  </a:txBody>
                  <a:tcPr marL="93260" marR="93260" marT="46630" marB="4663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schemeClr>
                    </a:solidFill>
                  </a:tcPr>
                </a:tc>
                <a:tc>
                  <a:txBody>
                    <a:bodyPr/>
                    <a:lstStyle/>
                    <a:p>
                      <a:pPr marL="285750" indent="-285750">
                        <a:buFont typeface="Arial" panose="020B0604020202020204" pitchFamily="34" charset="0"/>
                        <a:buChar char="•"/>
                      </a:pPr>
                      <a:r>
                        <a:rPr lang="en-US" sz="1400" b="0" dirty="0">
                          <a:solidFill>
                            <a:schemeClr val="tx1"/>
                          </a:solidFill>
                          <a:latin typeface="Arial" panose="020B0604020202020204" pitchFamily="34" charset="0"/>
                          <a:cs typeface="Arial" panose="020B0604020202020204" pitchFamily="34" charset="0"/>
                        </a:rPr>
                        <a:t>No</a:t>
                      </a:r>
                      <a:r>
                        <a:rPr lang="en-US" sz="1400" b="0" baseline="0" dirty="0">
                          <a:solidFill>
                            <a:schemeClr val="tx1"/>
                          </a:solidFill>
                          <a:latin typeface="Arial" panose="020B0604020202020204" pitchFamily="34" charset="0"/>
                          <a:cs typeface="Arial" panose="020B0604020202020204" pitchFamily="34" charset="0"/>
                        </a:rPr>
                        <a:t> on-</a:t>
                      </a:r>
                      <a:r>
                        <a:rPr lang="en-US" sz="1400" b="0" baseline="0" dirty="0" err="1">
                          <a:solidFill>
                            <a:schemeClr val="tx1"/>
                          </a:solidFill>
                          <a:latin typeface="Arial" panose="020B0604020202020204" pitchFamily="34" charset="0"/>
                          <a:cs typeface="Arial" panose="020B0604020202020204" pitchFamily="34" charset="0"/>
                        </a:rPr>
                        <a:t>prem</a:t>
                      </a:r>
                      <a:r>
                        <a:rPr lang="en-US" sz="1400" b="0" baseline="0" dirty="0">
                          <a:solidFill>
                            <a:schemeClr val="tx1"/>
                          </a:solidFill>
                          <a:latin typeface="Arial" panose="020B0604020202020204" pitchFamily="34" charset="0"/>
                          <a:cs typeface="Arial" panose="020B0604020202020204" pitchFamily="34" charset="0"/>
                        </a:rPr>
                        <a:t> storage (D to C) </a:t>
                      </a:r>
                    </a:p>
                    <a:p>
                      <a:pPr marL="285750" indent="-285750">
                        <a:buFont typeface="Arial" panose="020B0604020202020204" pitchFamily="34" charset="0"/>
                        <a:buChar char="•"/>
                      </a:pPr>
                      <a:r>
                        <a:rPr lang="en-US" sz="1400" b="0" baseline="0" dirty="0">
                          <a:solidFill>
                            <a:schemeClr val="tx1"/>
                          </a:solidFill>
                          <a:latin typeface="Arial" panose="020B0604020202020204" pitchFamily="34" charset="0"/>
                          <a:cs typeface="Arial" panose="020B0604020202020204" pitchFamily="34" charset="0"/>
                        </a:rPr>
                        <a:t>No additional infrastructure needed</a:t>
                      </a:r>
                    </a:p>
                    <a:p>
                      <a:pPr marL="285750" indent="-285750">
                        <a:buFont typeface="Arial" panose="020B0604020202020204" pitchFamily="34" charset="0"/>
                        <a:buChar char="•"/>
                      </a:pPr>
                      <a:r>
                        <a:rPr lang="en-US" sz="1400" b="0" baseline="0" dirty="0">
                          <a:solidFill>
                            <a:schemeClr val="tx1"/>
                          </a:solidFill>
                          <a:latin typeface="Arial" panose="020B0604020202020204" pitchFamily="34" charset="0"/>
                          <a:cs typeface="Arial" panose="020B0604020202020204" pitchFamily="34" charset="0"/>
                        </a:rPr>
                        <a:t>File/folder protection only (no other workloads)</a:t>
                      </a:r>
                    </a:p>
                    <a:p>
                      <a:pPr marL="285750" indent="-285750">
                        <a:buFont typeface="Arial" panose="020B0604020202020204" pitchFamily="34" charset="0"/>
                        <a:buChar char="•"/>
                      </a:pPr>
                      <a:r>
                        <a:rPr lang="en-US" sz="1400" b="0" baseline="0" dirty="0">
                          <a:solidFill>
                            <a:schemeClr val="tx1"/>
                          </a:solidFill>
                          <a:latin typeface="Arial" panose="020B0604020202020204" pitchFamily="34" charset="0"/>
                          <a:cs typeface="Arial" panose="020B0604020202020204" pitchFamily="34" charset="0"/>
                        </a:rPr>
                        <a:t>Windows Servers require internet connectivity</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Arial" panose="020B0604020202020204" pitchFamily="34" charset="0"/>
                          <a:cs typeface="Arial" panose="020B0604020202020204" pitchFamily="34" charset="0"/>
                        </a:rPr>
                        <a:t>Self Service Backup and Recovery</a:t>
                      </a:r>
                    </a:p>
                    <a:p>
                      <a:pPr marL="285750" indent="-285750">
                        <a:buFont typeface="Arial" panose="020B0604020202020204" pitchFamily="34" charset="0"/>
                        <a:buChar char="•"/>
                      </a:pPr>
                      <a:r>
                        <a:rPr lang="en-US" sz="1400" b="0" baseline="0" dirty="0">
                          <a:solidFill>
                            <a:schemeClr val="tx1"/>
                          </a:solidFill>
                          <a:latin typeface="Arial" panose="020B0604020202020204" pitchFamily="34" charset="0"/>
                          <a:cs typeface="Arial" panose="020B0604020202020204" pitchFamily="34" charset="0"/>
                        </a:rPr>
                        <a:t>Max backups can be thrice a day and single backup policy per server</a:t>
                      </a:r>
                    </a:p>
                    <a:p>
                      <a:pPr marL="285750" indent="-285750">
                        <a:buFont typeface="Arial" panose="020B0604020202020204" pitchFamily="34" charset="0"/>
                        <a:buChar char="•"/>
                      </a:pPr>
                      <a:r>
                        <a:rPr lang="en-US" sz="1400" b="0" baseline="0" dirty="0">
                          <a:solidFill>
                            <a:schemeClr val="tx1"/>
                          </a:solidFill>
                          <a:latin typeface="Arial" panose="020B0604020202020204" pitchFamily="34" charset="0"/>
                          <a:cs typeface="Arial" panose="020B0604020202020204" pitchFamily="34" charset="0"/>
                        </a:rPr>
                        <a:t>No central enforcement of encryption keys or policy</a:t>
                      </a:r>
                    </a:p>
                    <a:p>
                      <a:pPr marL="285750" indent="-285750">
                        <a:buFont typeface="Arial" panose="020B0604020202020204" pitchFamily="34" charset="0"/>
                        <a:buChar char="•"/>
                      </a:pPr>
                      <a:endParaRPr lang="en-US" sz="1400" b="0" baseline="0" dirty="0">
                        <a:solidFill>
                          <a:schemeClr val="tx1"/>
                        </a:solidFill>
                        <a:latin typeface="Arial" panose="020B0604020202020204" pitchFamily="34" charset="0"/>
                        <a:cs typeface="Arial" panose="020B0604020202020204" pitchFamily="34" charset="0"/>
                      </a:endParaRPr>
                    </a:p>
                  </a:txBody>
                  <a:tcPr marL="93260" marR="93260" marT="46630" marB="4663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5908859"/>
                  </a:ext>
                </a:extLst>
              </a:tr>
              <a:tr h="2057987">
                <a:tc>
                  <a:txBody>
                    <a:bodyPr/>
                    <a:lstStyle/>
                    <a:p>
                      <a:r>
                        <a:rPr lang="tr-TR" sz="1600" b="0" dirty="0">
                          <a:solidFill>
                            <a:schemeClr val="bg1"/>
                          </a:solidFill>
                          <a:latin typeface="Arial" panose="020B0604020202020204" pitchFamily="34" charset="0"/>
                          <a:cs typeface="Arial" panose="020B0604020202020204" pitchFamily="34" charset="0"/>
                        </a:rPr>
                        <a:t>Azure IaaS Backup</a:t>
                      </a:r>
                      <a:endParaRPr lang="en-US" sz="1600" b="0" dirty="0">
                        <a:solidFill>
                          <a:schemeClr val="bg1"/>
                        </a:solidFill>
                        <a:latin typeface="Arial" panose="020B0604020202020204" pitchFamily="34" charset="0"/>
                        <a:cs typeface="Arial" panose="020B0604020202020204" pitchFamily="34" charset="0"/>
                      </a:endParaRPr>
                    </a:p>
                  </a:txBody>
                  <a:tcPr marL="93260" marR="93260" marT="46630" marB="4663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schemeClr>
                    </a:solidFill>
                  </a:tcPr>
                </a:tc>
                <a:tc>
                  <a:txBody>
                    <a:bodyPr/>
                    <a:lstStyle/>
                    <a:p>
                      <a:pPr marL="285750" indent="-285750">
                        <a:buFont typeface="Arial" panose="020B0604020202020204" pitchFamily="34" charset="0"/>
                        <a:buChar char="•"/>
                      </a:pPr>
                      <a:r>
                        <a:rPr lang="tr-TR" sz="1400" b="0" baseline="0" dirty="0">
                          <a:solidFill>
                            <a:schemeClr val="tx1"/>
                          </a:solidFill>
                          <a:latin typeface="Arial" panose="020B0604020202020204" pitchFamily="34" charset="0"/>
                          <a:cs typeface="Arial" panose="020B0604020202020204" pitchFamily="34" charset="0"/>
                        </a:rPr>
                        <a:t>Cloud </a:t>
                      </a:r>
                      <a:r>
                        <a:rPr lang="en-US" sz="1400" b="0" baseline="0" dirty="0">
                          <a:solidFill>
                            <a:schemeClr val="tx1"/>
                          </a:solidFill>
                          <a:latin typeface="Arial" panose="020B0604020202020204" pitchFamily="34" charset="0"/>
                          <a:cs typeface="Arial" panose="020B0604020202020204" pitchFamily="34" charset="0"/>
                        </a:rPr>
                        <a:t>to cloud backup</a:t>
                      </a:r>
                      <a:endParaRPr lang="tr-TR" sz="1400" b="0" baseline="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tr-TR" sz="1400" b="0" baseline="0" dirty="0">
                          <a:solidFill>
                            <a:schemeClr val="tx1"/>
                          </a:solidFill>
                          <a:latin typeface="Arial" panose="020B0604020202020204" pitchFamily="34" charset="0"/>
                          <a:cs typeface="Arial" panose="020B0604020202020204" pitchFamily="34" charset="0"/>
                        </a:rPr>
                        <a:t>VM level backup (Windows and Linux)</a:t>
                      </a:r>
                    </a:p>
                    <a:p>
                      <a:pPr marL="285750" indent="-285750">
                        <a:buFont typeface="Arial" panose="020B0604020202020204" pitchFamily="34" charset="0"/>
                        <a:buChar char="•"/>
                      </a:pPr>
                      <a:r>
                        <a:rPr lang="tr-TR" sz="1400" b="0" baseline="0" dirty="0">
                          <a:solidFill>
                            <a:schemeClr val="tx1"/>
                          </a:solidFill>
                          <a:latin typeface="Arial" panose="020B0604020202020204" pitchFamily="34" charset="0"/>
                          <a:cs typeface="Arial" panose="020B0604020202020204" pitchFamily="34" charset="0"/>
                        </a:rPr>
                        <a:t>Need to enable protection on the IaaS VM</a:t>
                      </a:r>
                      <a:endParaRPr lang="en-US" sz="1400" b="0" baseline="0" dirty="0">
                        <a:solidFill>
                          <a:schemeClr val="tx1"/>
                        </a:solidFill>
                        <a:latin typeface="Arial" panose="020B0604020202020204" pitchFamily="34" charset="0"/>
                        <a:cs typeface="Arial" panose="020B0604020202020204" pitchFamily="34" charset="0"/>
                      </a:endParaRPr>
                    </a:p>
                  </a:txBody>
                  <a:tcPr marL="93260" marR="93260" marT="46630" marB="4663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53402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Text Placeholder 2"/>
          <p:cNvSpPr>
            <a:spLocks noGrp="1"/>
          </p:cNvSpPr>
          <p:nvPr>
            <p:ph type="body" sz="quarter" idx="10"/>
          </p:nvPr>
        </p:nvSpPr>
        <p:spPr>
          <a:xfrm>
            <a:off x="275481" y="1213175"/>
            <a:ext cx="11885514" cy="5539978"/>
          </a:xfrm>
        </p:spPr>
        <p:txBody>
          <a:bodyPr/>
          <a:lstStyle/>
          <a:p>
            <a:pPr marL="457024" indent="-457024" defTabSz="932154">
              <a:lnSpc>
                <a:spcPct val="200000"/>
              </a:lnSpc>
              <a:buFont typeface="Wingdings" panose="05000000000000000000" pitchFamily="2" charset="2"/>
              <a:buChar char="ü"/>
            </a:pPr>
            <a:r>
              <a:rPr lang="en-IN" sz="2000" dirty="0">
                <a:solidFill>
                  <a:schemeClr val="tx1"/>
                </a:solidFill>
                <a:latin typeface="+mn-lt"/>
              </a:rPr>
              <a:t>Azure Backup landing page: </a:t>
            </a:r>
            <a:r>
              <a:rPr lang="en-IN" sz="2000" dirty="0">
                <a:solidFill>
                  <a:schemeClr val="tx1"/>
                </a:solidFill>
                <a:latin typeface="+mn-lt"/>
                <a:hlinkClick r:id="rId2"/>
              </a:rPr>
              <a:t>http://azure.microsoft.com/en-us/services/backup/</a:t>
            </a:r>
            <a:r>
              <a:rPr lang="en-IN" sz="2000" dirty="0">
                <a:solidFill>
                  <a:schemeClr val="tx1"/>
                </a:solidFill>
                <a:latin typeface="+mn-lt"/>
              </a:rPr>
              <a:t> </a:t>
            </a:r>
            <a:endParaRPr lang="en-US" sz="2000" dirty="0">
              <a:solidFill>
                <a:schemeClr val="tx1"/>
              </a:solidFill>
              <a:latin typeface="+mn-lt"/>
            </a:endParaRPr>
          </a:p>
          <a:p>
            <a:pPr marL="457024" indent="-457024" defTabSz="932154">
              <a:lnSpc>
                <a:spcPct val="200000"/>
              </a:lnSpc>
              <a:buFont typeface="Wingdings" panose="05000000000000000000" pitchFamily="2" charset="2"/>
              <a:buChar char="ü"/>
            </a:pPr>
            <a:r>
              <a:rPr lang="en-IN" sz="2000" dirty="0">
                <a:solidFill>
                  <a:schemeClr val="tx1"/>
                </a:solidFill>
                <a:latin typeface="+mn-lt"/>
              </a:rPr>
              <a:t>Azure Backup documentation: </a:t>
            </a:r>
            <a:r>
              <a:rPr lang="en-IN" sz="2000" dirty="0">
                <a:solidFill>
                  <a:schemeClr val="tx1"/>
                </a:solidFill>
                <a:latin typeface="+mn-lt"/>
                <a:hlinkClick r:id="rId3"/>
              </a:rPr>
              <a:t>https://azure.microsoft.com/en-us/documentation/services/backup/</a:t>
            </a:r>
            <a:endParaRPr lang="en-US" sz="2000" dirty="0">
              <a:solidFill>
                <a:schemeClr val="tx1"/>
              </a:solidFill>
              <a:latin typeface="+mn-lt"/>
            </a:endParaRPr>
          </a:p>
          <a:p>
            <a:pPr marL="457024" indent="-457024" defTabSz="932154">
              <a:lnSpc>
                <a:spcPct val="200000"/>
              </a:lnSpc>
              <a:buFont typeface="Wingdings" panose="05000000000000000000" pitchFamily="2" charset="2"/>
              <a:buChar char="ü"/>
            </a:pPr>
            <a:r>
              <a:rPr lang="en-IN" sz="2000" dirty="0">
                <a:solidFill>
                  <a:schemeClr val="tx1"/>
                </a:solidFill>
                <a:latin typeface="+mn-lt"/>
              </a:rPr>
              <a:t>Azure Backup videos: </a:t>
            </a:r>
            <a:r>
              <a:rPr lang="en-IN" sz="2000" dirty="0">
                <a:solidFill>
                  <a:schemeClr val="tx1"/>
                </a:solidFill>
                <a:latin typeface="+mn-lt"/>
                <a:hlinkClick r:id="rId4"/>
              </a:rPr>
              <a:t>https://channel9.msdn.com/Series/Azure-Backup</a:t>
            </a:r>
            <a:endParaRPr lang="en-US" sz="2000" dirty="0">
              <a:solidFill>
                <a:schemeClr val="tx1"/>
              </a:solidFill>
              <a:latin typeface="+mn-lt"/>
            </a:endParaRPr>
          </a:p>
          <a:p>
            <a:pPr marL="457024" indent="-457024" defTabSz="932154">
              <a:lnSpc>
                <a:spcPct val="200000"/>
              </a:lnSpc>
              <a:buFont typeface="Wingdings" panose="05000000000000000000" pitchFamily="2" charset="2"/>
              <a:buChar char="ü"/>
            </a:pPr>
            <a:r>
              <a:rPr lang="en-IN" sz="2000" dirty="0">
                <a:solidFill>
                  <a:schemeClr val="tx1"/>
                </a:solidFill>
                <a:latin typeface="+mn-lt"/>
              </a:rPr>
              <a:t>Azure Backup blogs: </a:t>
            </a:r>
            <a:r>
              <a:rPr lang="en-IN" sz="2000" dirty="0">
                <a:solidFill>
                  <a:schemeClr val="tx1"/>
                </a:solidFill>
                <a:latin typeface="+mn-lt"/>
                <a:hlinkClick r:id="rId5"/>
              </a:rPr>
              <a:t>http://blog.azure.com/tag/azure-backup/</a:t>
            </a:r>
            <a:r>
              <a:rPr lang="en-IN" sz="2000" dirty="0">
                <a:solidFill>
                  <a:schemeClr val="tx1"/>
                </a:solidFill>
                <a:latin typeface="+mn-lt"/>
              </a:rPr>
              <a:t> </a:t>
            </a:r>
            <a:endParaRPr lang="en-US" sz="2000" dirty="0">
              <a:solidFill>
                <a:schemeClr val="tx1"/>
              </a:solidFill>
              <a:latin typeface="+mn-lt"/>
            </a:endParaRPr>
          </a:p>
          <a:p>
            <a:pPr marL="457024" indent="-457024" defTabSz="932154">
              <a:lnSpc>
                <a:spcPct val="200000"/>
              </a:lnSpc>
              <a:buFont typeface="Wingdings" panose="05000000000000000000" pitchFamily="2" charset="2"/>
              <a:buChar char="ü"/>
            </a:pPr>
            <a:r>
              <a:rPr lang="en-IN" sz="2000" dirty="0">
                <a:solidFill>
                  <a:schemeClr val="tx1"/>
                </a:solidFill>
                <a:latin typeface="+mn-lt"/>
                <a:hlinkClick r:id="rId6"/>
              </a:rPr>
              <a:t>Azure Backup Template Deployment</a:t>
            </a:r>
            <a:r>
              <a:rPr lang="en-IN" sz="2000" dirty="0">
                <a:solidFill>
                  <a:schemeClr val="tx1"/>
                </a:solidFill>
                <a:latin typeface="+mn-lt"/>
              </a:rPr>
              <a:t>  </a:t>
            </a:r>
          </a:p>
          <a:p>
            <a:pPr marL="457024" indent="-457024" defTabSz="932154">
              <a:lnSpc>
                <a:spcPct val="200000"/>
              </a:lnSpc>
              <a:buFont typeface="Wingdings" panose="05000000000000000000" pitchFamily="2" charset="2"/>
              <a:buChar char="ü"/>
            </a:pPr>
            <a:r>
              <a:rPr lang="en-IN" sz="2000" dirty="0">
                <a:solidFill>
                  <a:schemeClr val="tx1"/>
                </a:solidFill>
                <a:latin typeface="+mn-lt"/>
              </a:rPr>
              <a:t>Hybrid Backup eBook: </a:t>
            </a:r>
            <a:r>
              <a:rPr lang="en-US" sz="2000" dirty="0">
                <a:solidFill>
                  <a:schemeClr val="tx1"/>
                </a:solidFill>
                <a:latin typeface="+mn-lt"/>
                <a:hlinkClick r:id="rId7"/>
              </a:rPr>
              <a:t>http://aka.ms/HybridBackupEBook</a:t>
            </a:r>
            <a:endParaRPr lang="en-US" sz="2000" dirty="0">
              <a:solidFill>
                <a:schemeClr val="tx1"/>
              </a:solidFill>
              <a:latin typeface="+mn-lt"/>
            </a:endParaRPr>
          </a:p>
          <a:p>
            <a:pPr marL="457024" indent="-457024" defTabSz="932154">
              <a:lnSpc>
                <a:spcPct val="200000"/>
              </a:lnSpc>
              <a:buFont typeface="Wingdings" panose="05000000000000000000" pitchFamily="2" charset="2"/>
              <a:buChar char="ü"/>
            </a:pPr>
            <a:r>
              <a:rPr lang="en-US" sz="2000" dirty="0">
                <a:solidFill>
                  <a:schemeClr val="tx1"/>
                </a:solidFill>
                <a:latin typeface="+mn-lt"/>
              </a:rPr>
              <a:t>Calculator </a:t>
            </a:r>
            <a:r>
              <a:rPr lang="en-US" sz="2000" u="sng" dirty="0">
                <a:latin typeface="+mn-lt"/>
                <a:hlinkClick r:id="rId8"/>
              </a:rPr>
              <a:t>https://doc.co/SXuiaN</a:t>
            </a:r>
            <a:r>
              <a:rPr lang="en-US" sz="2000" dirty="0">
                <a:latin typeface="+mn-lt"/>
              </a:rPr>
              <a:t> </a:t>
            </a:r>
          </a:p>
          <a:p>
            <a:pPr marL="457024" indent="-457024" defTabSz="932154">
              <a:lnSpc>
                <a:spcPct val="200000"/>
              </a:lnSpc>
              <a:buFont typeface="Wingdings" panose="05000000000000000000" pitchFamily="2" charset="2"/>
              <a:buChar char="ü"/>
            </a:pPr>
            <a:r>
              <a:rPr lang="en-IN" sz="2000" dirty="0">
                <a:solidFill>
                  <a:schemeClr val="tx1"/>
                </a:solidFill>
                <a:latin typeface="+mn-lt"/>
                <a:hlinkClick r:id="rId9"/>
              </a:rPr>
              <a:t>MVA course on Azure Backup</a:t>
            </a:r>
            <a:endParaRPr lang="en-IN" sz="2000" dirty="0">
              <a:solidFill>
                <a:schemeClr val="tx1"/>
              </a:solidFill>
              <a:latin typeface="+mn-lt"/>
            </a:endParaRPr>
          </a:p>
        </p:txBody>
      </p:sp>
    </p:spTree>
    <p:extLst>
      <p:ext uri="{BB962C8B-B14F-4D97-AF65-F5344CB8AC3E}">
        <p14:creationId xmlns:p14="http://schemas.microsoft.com/office/powerpoint/2010/main" val="643793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2a" hidden="1"/>
          <p:cNvSpPr/>
          <p:nvPr/>
        </p:nvSpPr>
        <p:spPr bwMode="auto">
          <a:xfrm>
            <a:off x="2105192" y="2061643"/>
            <a:ext cx="3656045" cy="365604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4" rIns="182802" bIns="146244" numCol="1" spcCol="0" rtlCol="0" fromWordArt="0" anchor="t" anchorCtr="0" forceAA="0" compatLnSpc="1">
            <a:prstTxWarp prst="textNoShape">
              <a:avLst/>
            </a:prstTxWarp>
            <a:noAutofit/>
          </a:bodyPr>
          <a:lstStyle/>
          <a:p>
            <a:pPr marL="0" marR="0" lvl="0" indent="0" algn="ctr" defTabSz="932094" rtl="0" eaLnBrk="1" fontAlgn="base" latinLnBrk="0" hangingPunct="1">
              <a:lnSpc>
                <a:spcPct val="90000"/>
              </a:lnSpc>
              <a:spcBef>
                <a:spcPct val="0"/>
              </a:spcBef>
              <a:spcAft>
                <a:spcPct val="0"/>
              </a:spcAft>
              <a:buClrTx/>
              <a:buSzTx/>
              <a:buFontTx/>
              <a:buNone/>
              <a:tabLst/>
              <a:defRPr/>
            </a:pPr>
            <a:endParaRPr kumimoji="0" lang="en-US" sz="240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a" hidden="1"/>
          <p:cNvSpPr/>
          <p:nvPr/>
        </p:nvSpPr>
        <p:spPr bwMode="auto">
          <a:xfrm>
            <a:off x="6675248" y="2061643"/>
            <a:ext cx="3656045" cy="36560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4" rIns="182802" bIns="146244" numCol="1" spcCol="0" rtlCol="0" fromWordArt="0" anchor="t" anchorCtr="0" forceAA="0" compatLnSpc="1">
            <a:prstTxWarp prst="textNoShape">
              <a:avLst/>
            </a:prstTxWarp>
            <a:noAutofit/>
          </a:bodyPr>
          <a:lstStyle/>
          <a:p>
            <a:pPr marL="0" marR="0" lvl="0" indent="0" algn="ctr" defTabSz="932094" rtl="0" eaLnBrk="1" fontAlgn="base" latinLnBrk="0" hangingPunct="1">
              <a:lnSpc>
                <a:spcPct val="90000"/>
              </a:lnSpc>
              <a:spcBef>
                <a:spcPct val="0"/>
              </a:spcBef>
              <a:spcAft>
                <a:spcPct val="0"/>
              </a:spcAft>
              <a:buClrTx/>
              <a:buSzTx/>
              <a:buFontTx/>
              <a:buNone/>
              <a:tabLst/>
              <a:defRPr/>
            </a:pPr>
            <a:endParaRPr kumimoji="0" lang="en-US" sz="240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1a" hidden="1"/>
          <p:cNvSpPr/>
          <p:nvPr/>
        </p:nvSpPr>
        <p:spPr>
          <a:xfrm>
            <a:off x="7319506" y="3597404"/>
            <a:ext cx="2367522" cy="659011"/>
          </a:xfrm>
          <a:prstGeom prst="rect">
            <a:avLst/>
          </a:prstGeom>
        </p:spPr>
        <p:txBody>
          <a:bodyPr wrap="square">
            <a:spAutoFit/>
          </a:bodyPr>
          <a:lstStyle/>
          <a:p>
            <a:pPr marL="0" marR="0" lvl="0" indent="0" algn="ctr" defTabSz="932364" rtl="0" eaLnBrk="1" fontAlgn="auto" latinLnBrk="0" hangingPunct="1">
              <a:lnSpc>
                <a:spcPct val="100000"/>
              </a:lnSpc>
              <a:spcBef>
                <a:spcPts val="0"/>
              </a:spcBef>
              <a:spcAft>
                <a:spcPts val="0"/>
              </a:spcAft>
              <a:buClrTx/>
              <a:buSzTx/>
              <a:buFontTx/>
              <a:buNone/>
              <a:tabLst/>
              <a:defRPr/>
            </a:pPr>
            <a:r>
              <a:rPr kumimoji="0" lang="en-US" sz="3598" b="0" i="0" u="none" strike="noStrike" kern="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Cloud</a:t>
            </a:r>
          </a:p>
        </p:txBody>
      </p:sp>
      <p:sp>
        <p:nvSpPr>
          <p:cNvPr id="45" name="Rectangle 44"/>
          <p:cNvSpPr/>
          <p:nvPr/>
        </p:nvSpPr>
        <p:spPr bwMode="auto">
          <a:xfrm>
            <a:off x="-15213" y="5520370"/>
            <a:ext cx="12447279" cy="1158822"/>
          </a:xfrm>
          <a:prstGeom prst="rect">
            <a:avLst/>
          </a:prstGeom>
          <a:solidFill>
            <a:srgbClr val="0072C6"/>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0" name="Group 89"/>
          <p:cNvGrpSpPr/>
          <p:nvPr/>
        </p:nvGrpSpPr>
        <p:grpSpPr>
          <a:xfrm>
            <a:off x="4189139" y="2133702"/>
            <a:ext cx="5662547" cy="2219327"/>
            <a:chOff x="616226" y="1630760"/>
            <a:chExt cx="4596553" cy="1801531"/>
          </a:xfrm>
        </p:grpSpPr>
        <p:sp>
          <p:nvSpPr>
            <p:cNvPr id="91"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a:noFill/>
            </a:ln>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Segoe UI"/>
                <a:ea typeface="+mn-ea"/>
                <a:cs typeface="+mn-cs"/>
              </a:endParaRPr>
            </a:p>
          </p:txBody>
        </p:sp>
        <p:sp>
          <p:nvSpPr>
            <p:cNvPr id="92"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6"/>
            </a:solidFill>
            <a:ln>
              <a:noFill/>
            </a:ln>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Segoe UI"/>
                <a:ea typeface="+mn-ea"/>
                <a:cs typeface="+mn-cs"/>
              </a:endParaRPr>
            </a:p>
          </p:txBody>
        </p:sp>
        <p:sp>
          <p:nvSpPr>
            <p:cNvPr id="93"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94" name="TextBox 93"/>
            <p:cNvSpPr txBox="1"/>
            <p:nvPr/>
          </p:nvSpPr>
          <p:spPr>
            <a:xfrm>
              <a:off x="2975192" y="2588045"/>
              <a:ext cx="1560328" cy="806272"/>
            </a:xfrm>
            <a:prstGeom prst="rect">
              <a:avLst/>
            </a:prstGeom>
            <a:noFill/>
            <a:ln>
              <a:noFill/>
            </a:ln>
          </p:spPr>
          <p:txBody>
            <a:bodyPr wrap="none" lIns="182725" tIns="146179" rIns="182725" bIns="146179" rtlCol="0">
              <a:spAutoFit/>
            </a:bodyPr>
            <a:lstStyle/>
            <a:p>
              <a:pPr marL="0" marR="0" lvl="0" indent="0" algn="l" defTabSz="931001" rtl="0" eaLnBrk="1" fontAlgn="auto" latinLnBrk="0" hangingPunct="1">
                <a:lnSpc>
                  <a:spcPct val="90000"/>
                </a:lnSpc>
                <a:spcBef>
                  <a:spcPts val="0"/>
                </a:spcBef>
                <a:spcAft>
                  <a:spcPts val="60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ea typeface="+mn-ea"/>
                  <a:cs typeface="+mn-cs"/>
                </a:rPr>
                <a:t>Microsoft Azure </a:t>
              </a:r>
              <a:br>
                <a:rPr kumimoji="0" lang="en-US" sz="1632" b="0" i="0" u="none" strike="noStrike" kern="0" cap="none" spc="0" normalizeH="0" baseline="0" noProof="0" dirty="0">
                  <a:ln>
                    <a:noFill/>
                  </a:ln>
                  <a:solidFill>
                    <a:srgbClr val="FFFFFF"/>
                  </a:solidFill>
                  <a:effectLst/>
                  <a:uLnTx/>
                  <a:uFillTx/>
                  <a:latin typeface="Segoe UI"/>
                  <a:ea typeface="+mn-ea"/>
                  <a:cs typeface="+mn-cs"/>
                </a:rPr>
              </a:br>
              <a:r>
                <a:rPr kumimoji="0" lang="en-US" sz="1632" b="0" i="0" u="none" strike="noStrike" kern="0" cap="none" spc="0" normalizeH="0" baseline="0" noProof="0" dirty="0">
                  <a:ln>
                    <a:noFill/>
                  </a:ln>
                  <a:solidFill>
                    <a:srgbClr val="FFFFFF"/>
                  </a:solidFill>
                  <a:effectLst/>
                  <a:uLnTx/>
                  <a:uFillTx/>
                  <a:latin typeface="Segoe UI"/>
                  <a:ea typeface="+mn-ea"/>
                  <a:cs typeface="+mn-cs"/>
                </a:rPr>
                <a:t>Log Analytics</a:t>
              </a:r>
              <a:endParaRPr kumimoji="0" lang="en-US" sz="1428" b="0" i="0" u="none" strike="noStrike" kern="0" cap="none" spc="0" normalizeH="0" baseline="30000" noProof="0" dirty="0">
                <a:ln>
                  <a:noFill/>
                </a:ln>
                <a:solidFill>
                  <a:srgbClr val="FFFFFF"/>
                </a:solidFill>
                <a:effectLst/>
                <a:uLnTx/>
                <a:uFillTx/>
                <a:latin typeface="Segoe UI"/>
                <a:ea typeface="+mn-ea"/>
                <a:cs typeface="+mn-cs"/>
              </a:endParaRPr>
            </a:p>
            <a:p>
              <a:pPr marL="0" marR="0" lvl="0" indent="0" algn="l" defTabSz="931001" rtl="0" eaLnBrk="1" fontAlgn="auto" latinLnBrk="0" hangingPunct="1">
                <a:lnSpc>
                  <a:spcPct val="90000"/>
                </a:lnSpc>
                <a:spcBef>
                  <a:spcPts val="0"/>
                </a:spcBef>
                <a:spcAft>
                  <a:spcPts val="60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30" name="Title 3"/>
          <p:cNvSpPr txBox="1">
            <a:spLocks/>
          </p:cNvSpPr>
          <p:nvPr/>
        </p:nvSpPr>
        <p:spPr>
          <a:xfrm>
            <a:off x="266171" y="320290"/>
            <a:ext cx="11884506" cy="917314"/>
          </a:xfrm>
          <a:prstGeom prst="rect">
            <a:avLst/>
          </a:prstGeom>
        </p:spPr>
        <p:txBody>
          <a:bodyPr vert="horz" wrap="square" lIns="149131" tIns="93206" rIns="149131" bIns="93206" rtlCol="0" anchor="t">
            <a:noAutofit/>
          </a:bodyPr>
          <a:lstStyle>
            <a:lvl1pPr algn="l" defTabSz="914102" rtl="0" eaLnBrk="1" latinLnBrk="0" hangingPunct="1">
              <a:lnSpc>
                <a:spcPct val="90000"/>
              </a:lnSpc>
              <a:spcBef>
                <a:spcPct val="0"/>
              </a:spcBef>
              <a:buNone/>
              <a:defRPr lang="en-US" sz="5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751" rtl="0" eaLnBrk="1" fontAlgn="auto" latinLnBrk="0" hangingPunct="1">
              <a:lnSpc>
                <a:spcPct val="90000"/>
              </a:lnSpc>
              <a:spcBef>
                <a:spcPct val="0"/>
              </a:spcBef>
              <a:spcAft>
                <a:spcPts val="0"/>
              </a:spcAft>
              <a:buClrTx/>
              <a:buSzTx/>
              <a:buFontTx/>
              <a:buNone/>
              <a:tabLst/>
              <a:defRPr/>
            </a:pPr>
            <a:endParaRPr kumimoji="0" lang="en-US" sz="4896" b="0" i="0" u="none" strike="noStrike" kern="1200" cap="none" spc="-100" normalizeH="0" baseline="0" noProof="0">
              <a:ln w="3175">
                <a:noFill/>
              </a:ln>
              <a:solidFill>
                <a:srgbClr val="505050"/>
              </a:solidFill>
              <a:effectLst/>
              <a:uLnTx/>
              <a:uFillTx/>
              <a:latin typeface="Segoe UI Light"/>
              <a:ea typeface="+mn-ea"/>
              <a:cs typeface="Segoe UI" pitchFamily="34" charset="0"/>
            </a:endParaRPr>
          </a:p>
        </p:txBody>
      </p:sp>
      <p:grpSp>
        <p:nvGrpSpPr>
          <p:cNvPr id="233" name="Group 232"/>
          <p:cNvGrpSpPr/>
          <p:nvPr/>
        </p:nvGrpSpPr>
        <p:grpSpPr>
          <a:xfrm>
            <a:off x="61814" y="3822237"/>
            <a:ext cx="3975009" cy="1702851"/>
            <a:chOff x="58030" y="3747722"/>
            <a:chExt cx="3898525" cy="1670087"/>
          </a:xfrm>
        </p:grpSpPr>
        <p:sp>
          <p:nvSpPr>
            <p:cNvPr id="40" name="Freeform 39"/>
            <p:cNvSpPr>
              <a:spLocks/>
            </p:cNvSpPr>
            <p:nvPr/>
          </p:nvSpPr>
          <p:spPr bwMode="auto">
            <a:xfrm>
              <a:off x="2947112" y="4736572"/>
              <a:ext cx="800782" cy="677523"/>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43" name="Rectangle 5"/>
            <p:cNvSpPr>
              <a:spLocks noChangeArrowheads="1"/>
            </p:cNvSpPr>
            <p:nvPr/>
          </p:nvSpPr>
          <p:spPr bwMode="auto">
            <a:xfrm>
              <a:off x="2301096" y="4389178"/>
              <a:ext cx="791081" cy="1027331"/>
            </a:xfrm>
            <a:prstGeom prst="rect">
              <a:avLst/>
            </a:prstGeom>
            <a:solidFill>
              <a:schemeClr val="bg1">
                <a:lumMod val="6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44" name="Rectangle 5"/>
            <p:cNvSpPr>
              <a:spLocks noChangeArrowheads="1"/>
            </p:cNvSpPr>
            <p:nvPr/>
          </p:nvSpPr>
          <p:spPr bwMode="auto">
            <a:xfrm>
              <a:off x="292718" y="4651396"/>
              <a:ext cx="637644" cy="756504"/>
            </a:xfrm>
            <a:prstGeom prst="rect">
              <a:avLst/>
            </a:prstGeom>
            <a:solidFill>
              <a:schemeClr val="bg2"/>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8" name="Group 57"/>
            <p:cNvGrpSpPr/>
            <p:nvPr/>
          </p:nvGrpSpPr>
          <p:grpSpPr>
            <a:xfrm>
              <a:off x="621776" y="3747722"/>
              <a:ext cx="1495248" cy="1670087"/>
              <a:chOff x="1047576" y="3696507"/>
              <a:chExt cx="1541589" cy="1721838"/>
            </a:xfrm>
          </p:grpSpPr>
          <p:sp>
            <p:nvSpPr>
              <p:cNvPr id="59" name="TextBox 58"/>
              <p:cNvSpPr txBox="1"/>
              <p:nvPr/>
            </p:nvSpPr>
            <p:spPr>
              <a:xfrm>
                <a:off x="1929738" y="4364140"/>
                <a:ext cx="659427" cy="1032810"/>
              </a:xfrm>
              <a:prstGeom prst="rect">
                <a:avLst/>
              </a:prstGeom>
              <a:noFill/>
            </p:spPr>
            <p:txBody>
              <a:bodyPr wrap="square" lIns="0" tIns="149133" rIns="0" bIns="149133" rtlCol="0">
                <a:spAutoFit/>
              </a:bodyPr>
              <a:lstStyle/>
              <a:p>
                <a:pPr marL="0" marR="0" lvl="0" indent="0" algn="l" defTabSz="931881" rtl="0" eaLnBrk="1" fontAlgn="auto" latinLnBrk="0" hangingPunct="1">
                  <a:lnSpc>
                    <a:spcPct val="90000"/>
                  </a:lnSpc>
                  <a:spcBef>
                    <a:spcPts val="0"/>
                  </a:spcBef>
                  <a:spcAft>
                    <a:spcPts val="612"/>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Servers forwarding data through SCOM</a:t>
                </a:r>
              </a:p>
            </p:txBody>
          </p:sp>
          <p:grpSp>
            <p:nvGrpSpPr>
              <p:cNvPr id="60" name="Group 59"/>
              <p:cNvGrpSpPr/>
              <p:nvPr/>
            </p:nvGrpSpPr>
            <p:grpSpPr>
              <a:xfrm>
                <a:off x="1055947" y="4121329"/>
                <a:ext cx="815599" cy="1297016"/>
                <a:chOff x="13103226" y="2775830"/>
                <a:chExt cx="1039812" cy="1616572"/>
              </a:xfrm>
            </p:grpSpPr>
            <p:sp>
              <p:nvSpPr>
                <p:cNvPr id="64"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6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6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6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6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70"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72"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73"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61" name="TextBox 60"/>
              <p:cNvSpPr txBox="1"/>
              <p:nvPr/>
            </p:nvSpPr>
            <p:spPr>
              <a:xfrm>
                <a:off x="1083822" y="5046509"/>
                <a:ext cx="722188" cy="290930"/>
              </a:xfrm>
              <a:prstGeom prst="rect">
                <a:avLst/>
              </a:prstGeom>
              <a:noFill/>
            </p:spPr>
            <p:txBody>
              <a:bodyPr wrap="square" lIns="0" tIns="0" rIns="0" bIns="0"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Windows &amp; Linux Server</a:t>
                </a:r>
              </a:p>
            </p:txBody>
          </p:sp>
          <p:sp>
            <p:nvSpPr>
              <p:cNvPr id="62" name="Rectangle 61"/>
              <p:cNvSpPr/>
              <p:nvPr/>
            </p:nvSpPr>
            <p:spPr bwMode="auto">
              <a:xfrm>
                <a:off x="1055946" y="3696507"/>
                <a:ext cx="815599" cy="43038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4" name="Group 73"/>
            <p:cNvGrpSpPr/>
            <p:nvPr/>
          </p:nvGrpSpPr>
          <p:grpSpPr>
            <a:xfrm>
              <a:off x="2115459" y="4164126"/>
              <a:ext cx="791082" cy="1252390"/>
              <a:chOff x="3251903" y="4125870"/>
              <a:chExt cx="815599" cy="1291203"/>
            </a:xfrm>
          </p:grpSpPr>
          <p:grpSp>
            <p:nvGrpSpPr>
              <p:cNvPr id="76" name="Group 75"/>
              <p:cNvGrpSpPr/>
              <p:nvPr/>
            </p:nvGrpSpPr>
            <p:grpSpPr>
              <a:xfrm>
                <a:off x="3251903" y="4125870"/>
                <a:ext cx="815599" cy="1291203"/>
                <a:chOff x="13103226" y="2775830"/>
                <a:chExt cx="1039812" cy="1616572"/>
              </a:xfrm>
            </p:grpSpPr>
            <p:sp>
              <p:nvSpPr>
                <p:cNvPr id="8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8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8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8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8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86"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87"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88"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89"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7" name="TextBox 76"/>
              <p:cNvSpPr txBox="1"/>
              <p:nvPr/>
            </p:nvSpPr>
            <p:spPr>
              <a:xfrm>
                <a:off x="3288118" y="5046202"/>
                <a:ext cx="713848" cy="290931"/>
              </a:xfrm>
              <a:prstGeom prst="rect">
                <a:avLst/>
              </a:prstGeom>
              <a:noFill/>
            </p:spPr>
            <p:txBody>
              <a:bodyPr wrap="square" lIns="0" tIns="0" rIns="0" bIns="0"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Windows &amp; Linux Server</a:t>
                </a:r>
              </a:p>
            </p:txBody>
          </p:sp>
        </p:grpSp>
        <p:grpSp>
          <p:nvGrpSpPr>
            <p:cNvPr id="114" name="Group 113"/>
            <p:cNvGrpSpPr/>
            <p:nvPr/>
          </p:nvGrpSpPr>
          <p:grpSpPr>
            <a:xfrm>
              <a:off x="58030" y="5050268"/>
              <a:ext cx="187117" cy="359236"/>
              <a:chOff x="7791149" y="4987730"/>
              <a:chExt cx="192916" cy="370370"/>
            </a:xfrm>
          </p:grpSpPr>
          <p:sp>
            <p:nvSpPr>
              <p:cNvPr id="11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11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11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22" name="Group 121"/>
            <p:cNvGrpSpPr/>
            <p:nvPr/>
          </p:nvGrpSpPr>
          <p:grpSpPr>
            <a:xfrm>
              <a:off x="3769438" y="5053037"/>
              <a:ext cx="187117" cy="359236"/>
              <a:chOff x="7791149" y="4987730"/>
              <a:chExt cx="192916" cy="370370"/>
            </a:xfrm>
          </p:grpSpPr>
          <p:sp>
            <p:nvSpPr>
              <p:cNvPr id="12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12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12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73" name="TextBox 172"/>
            <p:cNvSpPr txBox="1"/>
            <p:nvPr/>
          </p:nvSpPr>
          <p:spPr>
            <a:xfrm>
              <a:off x="3189477" y="4403426"/>
              <a:ext cx="683109" cy="860409"/>
            </a:xfrm>
            <a:prstGeom prst="rect">
              <a:avLst/>
            </a:prstGeom>
            <a:noFill/>
          </p:spPr>
          <p:txBody>
            <a:bodyPr wrap="square" lIns="0" tIns="149133" rIns="0" bIns="149133" rtlCol="0">
              <a:spAutoFit/>
            </a:bodyPr>
            <a:lstStyle/>
            <a:p>
              <a:pPr marL="0" marR="0" lvl="0" indent="0" algn="l" defTabSz="931881" rtl="0" eaLnBrk="1" fontAlgn="auto" latinLnBrk="0" hangingPunct="1">
                <a:lnSpc>
                  <a:spcPct val="90000"/>
                </a:lnSpc>
                <a:spcBef>
                  <a:spcPts val="0"/>
                </a:spcBef>
                <a:spcAft>
                  <a:spcPts val="612"/>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Servers directly forwarding data</a:t>
              </a:r>
            </a:p>
          </p:txBody>
        </p:sp>
      </p:grpSp>
      <p:cxnSp>
        <p:nvCxnSpPr>
          <p:cNvPr id="193" name="Elbow Connector 192"/>
          <p:cNvCxnSpPr>
            <a:stCxn id="153" idx="6"/>
            <a:endCxn id="93" idx="16"/>
          </p:cNvCxnSpPr>
          <p:nvPr/>
        </p:nvCxnSpPr>
        <p:spPr>
          <a:xfrm>
            <a:off x="2082111" y="1955532"/>
            <a:ext cx="2926823" cy="1773882"/>
          </a:xfrm>
          <a:prstGeom prst="bentConnector3">
            <a:avLst>
              <a:gd name="adj1" fmla="val 92585"/>
            </a:avLst>
          </a:prstGeom>
          <a:ln>
            <a:solidFill>
              <a:schemeClr val="tx1">
                <a:alpha val="5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12" idx="4"/>
            <a:endCxn id="93" idx="16"/>
          </p:cNvCxnSpPr>
          <p:nvPr/>
        </p:nvCxnSpPr>
        <p:spPr>
          <a:xfrm>
            <a:off x="2063604" y="2682616"/>
            <a:ext cx="2945331" cy="1046799"/>
          </a:xfrm>
          <a:prstGeom prst="bentConnector3">
            <a:avLst>
              <a:gd name="adj1" fmla="val 92700"/>
            </a:avLst>
          </a:prstGeom>
          <a:ln>
            <a:solidFill>
              <a:schemeClr val="tx1">
                <a:alpha val="5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5" name="Group 334"/>
          <p:cNvGrpSpPr>
            <a:grpSpLocks noChangeAspect="1"/>
          </p:cNvGrpSpPr>
          <p:nvPr/>
        </p:nvGrpSpPr>
        <p:grpSpPr>
          <a:xfrm>
            <a:off x="6739314" y="3782305"/>
            <a:ext cx="432050" cy="308056"/>
            <a:chOff x="1919150" y="3044496"/>
            <a:chExt cx="666391" cy="475141"/>
          </a:xfrm>
        </p:grpSpPr>
        <p:sp>
          <p:nvSpPr>
            <p:cNvPr id="336"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337" name="Trapezoid 12"/>
            <p:cNvSpPr/>
            <p:nvPr/>
          </p:nvSpPr>
          <p:spPr>
            <a:xfrm>
              <a:off x="1919150" y="3408078"/>
              <a:ext cx="666391" cy="8412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338" name="Rectangle 337"/>
            <p:cNvSpPr/>
            <p:nvPr/>
          </p:nvSpPr>
          <p:spPr>
            <a:xfrm>
              <a:off x="1919446" y="3492205"/>
              <a:ext cx="665798" cy="27432"/>
            </a:xfrm>
            <a:prstGeom prst="rect">
              <a:avLst/>
            </a:prstGeom>
            <a:solidFill>
              <a:srgbClr val="FFFFFF"/>
            </a:solid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grpSp>
      <p:grpSp>
        <p:nvGrpSpPr>
          <p:cNvPr id="226" name="Group 225"/>
          <p:cNvGrpSpPr/>
          <p:nvPr/>
        </p:nvGrpSpPr>
        <p:grpSpPr>
          <a:xfrm>
            <a:off x="3128012" y="5558512"/>
            <a:ext cx="5918169" cy="1064984"/>
            <a:chOff x="3065231" y="5450583"/>
            <a:chExt cx="5804299" cy="1044493"/>
          </a:xfrm>
        </p:grpSpPr>
        <p:grpSp>
          <p:nvGrpSpPr>
            <p:cNvPr id="286" name="Group 285"/>
            <p:cNvGrpSpPr/>
            <p:nvPr/>
          </p:nvGrpSpPr>
          <p:grpSpPr>
            <a:xfrm>
              <a:off x="3065231" y="5557059"/>
              <a:ext cx="841564" cy="914075"/>
              <a:chOff x="3372462" y="5718479"/>
              <a:chExt cx="1010887" cy="1173738"/>
            </a:xfrm>
          </p:grpSpPr>
          <p:pic>
            <p:nvPicPr>
              <p:cNvPr id="303" name="Picture 36" descr="flexibility.png"/>
              <p:cNvPicPr>
                <a:picLocks noChangeAspect="1"/>
              </p:cNvPicPr>
              <p:nvPr/>
            </p:nvPicPr>
            <p:blipFill>
              <a:blip r:embed="rId4" cstate="print"/>
              <a:srcRect l="8323" t="7976" r="6375" b="6839"/>
              <a:stretch>
                <a:fillRect/>
              </a:stretch>
            </p:blipFill>
            <p:spPr bwMode="auto">
              <a:xfrm>
                <a:off x="3382911" y="5718479"/>
                <a:ext cx="941768" cy="963584"/>
              </a:xfrm>
              <a:prstGeom prst="rect">
                <a:avLst/>
              </a:prstGeom>
              <a:noFill/>
              <a:ln w="9525">
                <a:noFill/>
                <a:miter lim="800000"/>
                <a:headEnd/>
                <a:tailEnd/>
              </a:ln>
            </p:spPr>
          </p:pic>
          <p:sp>
            <p:nvSpPr>
              <p:cNvPr id="304" name="TextBox 303"/>
              <p:cNvSpPr txBox="1"/>
              <p:nvPr/>
            </p:nvSpPr>
            <p:spPr>
              <a:xfrm>
                <a:off x="3372462" y="6728900"/>
                <a:ext cx="1010887" cy="163317"/>
              </a:xfrm>
              <a:prstGeom prst="rect">
                <a:avLst/>
              </a:prstGeom>
              <a:noFill/>
            </p:spPr>
            <p:txBody>
              <a:bodyPr wrap="square" lIns="0" tIns="0" rIns="0" bIns="0"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FFFFFF"/>
                    </a:solidFill>
                    <a:effectLst/>
                    <a:uLnTx/>
                    <a:uFillTx/>
                    <a:latin typeface="Segoe UI"/>
                    <a:ea typeface="+mn-ea"/>
                    <a:cs typeface="+mn-cs"/>
                  </a:rPr>
                  <a:t>REAL TIME</a:t>
                </a:r>
              </a:p>
            </p:txBody>
          </p:sp>
        </p:grpSp>
        <p:grpSp>
          <p:nvGrpSpPr>
            <p:cNvPr id="287" name="Group 286"/>
            <p:cNvGrpSpPr/>
            <p:nvPr/>
          </p:nvGrpSpPr>
          <p:grpSpPr>
            <a:xfrm>
              <a:off x="6418082" y="5553051"/>
              <a:ext cx="1353925" cy="938020"/>
              <a:chOff x="4833827" y="5696674"/>
              <a:chExt cx="1626335" cy="1204486"/>
            </a:xfrm>
          </p:grpSpPr>
          <p:grpSp>
            <p:nvGrpSpPr>
              <p:cNvPr id="297" name="Group 296"/>
              <p:cNvGrpSpPr/>
              <p:nvPr/>
            </p:nvGrpSpPr>
            <p:grpSpPr>
              <a:xfrm>
                <a:off x="5119019" y="5696674"/>
                <a:ext cx="1055953" cy="934112"/>
                <a:chOff x="4987795" y="5668531"/>
                <a:chExt cx="1055953" cy="934112"/>
              </a:xfrm>
            </p:grpSpPr>
            <p:pic>
              <p:nvPicPr>
                <p:cNvPr id="299" name="Picture 2" descr="\\MAGNUM\Projects\Microsoft\Cloud Power FY12\Design\ICONS_PNG\Devices.png"/>
                <p:cNvPicPr>
                  <a:picLocks noChangeAspect="1" noChangeArrowheads="1"/>
                </p:cNvPicPr>
                <p:nvPr/>
              </p:nvPicPr>
              <p:blipFill>
                <a:blip r:embed="rId5" cstate="print">
                  <a:lum bright="100000"/>
                </a:blip>
                <a:srcRect l="2000" t="50000" r="46000" b="4000"/>
                <a:stretch>
                  <a:fillRect/>
                </a:stretch>
              </p:blipFill>
              <p:spPr bwMode="auto">
                <a:xfrm>
                  <a:off x="4987795" y="5668531"/>
                  <a:ext cx="1055953" cy="934112"/>
                </a:xfrm>
                <a:prstGeom prst="rect">
                  <a:avLst/>
                </a:prstGeom>
                <a:noFill/>
                <a:ln>
                  <a:noFill/>
                </a:ln>
              </p:spPr>
            </p:pic>
            <p:grpSp>
              <p:nvGrpSpPr>
                <p:cNvPr id="300" name="Group 299"/>
                <p:cNvGrpSpPr/>
                <p:nvPr/>
              </p:nvGrpSpPr>
              <p:grpSpPr>
                <a:xfrm>
                  <a:off x="5167003" y="5933513"/>
                  <a:ext cx="724194" cy="455161"/>
                  <a:chOff x="6996919" y="5722766"/>
                  <a:chExt cx="724194" cy="455161"/>
                </a:xfrm>
              </p:grpSpPr>
              <p:pic>
                <p:nvPicPr>
                  <p:cNvPr id="301" name="Picture 2" descr="\\MAGNUM\Projects\Microsoft\Cloud Power FY12\Design\ICONS_PNG\Pie.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7265952" y="5722766"/>
                    <a:ext cx="455161" cy="455161"/>
                  </a:xfrm>
                  <a:prstGeom prst="rect">
                    <a:avLst/>
                  </a:prstGeom>
                  <a:noFill/>
                  <a:scene3d>
                    <a:camera prst="perspectiveContrastingLeftFacing"/>
                    <a:lightRig rig="threePt" dir="t"/>
                  </a:scene3d>
                </p:spPr>
              </p:pic>
              <p:pic>
                <p:nvPicPr>
                  <p:cNvPr id="302" name="Picture 2" descr="\\MAGNUM\Projects\Microsoft\Cloud Power FY12\Design\ICONS_PNG\Secure_Elastic.png"/>
                  <p:cNvPicPr>
                    <a:picLocks noChangeAspect="1" noChangeArrowheads="1"/>
                  </p:cNvPicPr>
                  <p:nvPr/>
                </p:nvPicPr>
                <p:blipFill>
                  <a:blip r:embed="rId7" cstate="print">
                    <a:duotone>
                      <a:prstClr val="black"/>
                      <a:schemeClr val="tx2">
                        <a:tint val="45000"/>
                        <a:satMod val="400000"/>
                      </a:schemeClr>
                    </a:duotone>
                  </a:blip>
                  <a:srcRect/>
                  <a:stretch>
                    <a:fillRect/>
                  </a:stretch>
                </p:blipFill>
                <p:spPr bwMode="auto">
                  <a:xfrm rot="332248">
                    <a:off x="6996919" y="5735216"/>
                    <a:ext cx="363652" cy="363652"/>
                  </a:xfrm>
                  <a:prstGeom prst="rect">
                    <a:avLst/>
                  </a:prstGeom>
                  <a:noFill/>
                </p:spPr>
              </p:pic>
            </p:grpSp>
          </p:grpSp>
          <p:sp>
            <p:nvSpPr>
              <p:cNvPr id="298" name="TextBox 297"/>
              <p:cNvSpPr txBox="1"/>
              <p:nvPr/>
            </p:nvSpPr>
            <p:spPr>
              <a:xfrm>
                <a:off x="4833827" y="6574527"/>
                <a:ext cx="1626335" cy="326633"/>
              </a:xfrm>
              <a:prstGeom prst="rect">
                <a:avLst/>
              </a:prstGeom>
              <a:noFill/>
            </p:spPr>
            <p:txBody>
              <a:bodyPr wrap="square" lIns="0" tIns="0" rIns="0" bIns="0"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FFFFFF"/>
                    </a:solidFill>
                    <a:effectLst/>
                    <a:uLnTx/>
                    <a:uFillTx/>
                    <a:latin typeface="Segoe UI"/>
                    <a:ea typeface="+mn-ea"/>
                    <a:cs typeface="+mn-cs"/>
                  </a:rPr>
                  <a:t>DASHBOARDS</a:t>
                </a:r>
              </a:p>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FFFFFF"/>
                    </a:solidFill>
                    <a:effectLst/>
                    <a:uLnTx/>
                    <a:uFillTx/>
                    <a:latin typeface="Segoe UI"/>
                    <a:ea typeface="+mn-ea"/>
                    <a:cs typeface="+mn-cs"/>
                  </a:rPr>
                  <a:t> &amp; REPORTING</a:t>
                </a:r>
              </a:p>
            </p:txBody>
          </p:sp>
        </p:grpSp>
        <p:sp>
          <p:nvSpPr>
            <p:cNvPr id="296" name="TextBox 295"/>
            <p:cNvSpPr txBox="1"/>
            <p:nvPr/>
          </p:nvSpPr>
          <p:spPr>
            <a:xfrm>
              <a:off x="7984387" y="6323385"/>
              <a:ext cx="841564" cy="127187"/>
            </a:xfrm>
            <a:prstGeom prst="rect">
              <a:avLst/>
            </a:prstGeom>
            <a:noFill/>
          </p:spPr>
          <p:txBody>
            <a:bodyPr wrap="square" lIns="0" tIns="0" rIns="0" bIns="0"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FFFFFF"/>
                  </a:solidFill>
                  <a:effectLst/>
                  <a:uLnTx/>
                  <a:uFillTx/>
                  <a:latin typeface="Segoe UI"/>
                  <a:ea typeface="+mn-ea"/>
                  <a:cs typeface="+mn-cs"/>
                </a:rPr>
                <a:t>SCALABLE</a:t>
              </a:r>
            </a:p>
          </p:txBody>
        </p:sp>
        <p:grpSp>
          <p:nvGrpSpPr>
            <p:cNvPr id="289" name="Group 288"/>
            <p:cNvGrpSpPr/>
            <p:nvPr/>
          </p:nvGrpSpPr>
          <p:grpSpPr>
            <a:xfrm>
              <a:off x="4103353" y="5494096"/>
              <a:ext cx="924210" cy="958544"/>
              <a:chOff x="8182377" y="5582622"/>
              <a:chExt cx="1110161" cy="1230840"/>
            </a:xfrm>
          </p:grpSpPr>
          <p:pic>
            <p:nvPicPr>
              <p:cNvPr id="293" name="Picture 2" descr="\\MAGNUM\Projects\Microsoft\Cloud Power FY12\Design\Icons\PNGs\Search.png"/>
              <p:cNvPicPr>
                <a:picLocks noChangeAspect="1" noChangeArrowheads="1"/>
              </p:cNvPicPr>
              <p:nvPr/>
            </p:nvPicPr>
            <p:blipFill>
              <a:blip r:embed="rId8" cstate="print">
                <a:lum bright="100000"/>
              </a:blip>
              <a:srcRect/>
              <a:stretch>
                <a:fillRect/>
              </a:stretch>
            </p:blipFill>
            <p:spPr bwMode="auto">
              <a:xfrm>
                <a:off x="8182377" y="5582622"/>
                <a:ext cx="1110161" cy="1110160"/>
              </a:xfrm>
              <a:prstGeom prst="rect">
                <a:avLst/>
              </a:prstGeom>
              <a:noFill/>
            </p:spPr>
          </p:pic>
          <p:sp>
            <p:nvSpPr>
              <p:cNvPr id="294" name="TextBox 293"/>
              <p:cNvSpPr txBox="1"/>
              <p:nvPr/>
            </p:nvSpPr>
            <p:spPr>
              <a:xfrm>
                <a:off x="8232013" y="6650145"/>
                <a:ext cx="1010887" cy="163317"/>
              </a:xfrm>
              <a:prstGeom prst="rect">
                <a:avLst/>
              </a:prstGeom>
              <a:noFill/>
            </p:spPr>
            <p:txBody>
              <a:bodyPr wrap="square" lIns="0" tIns="0" rIns="0" bIns="0"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FFFFFF"/>
                    </a:solidFill>
                    <a:effectLst/>
                    <a:uLnTx/>
                    <a:uFillTx/>
                    <a:latin typeface="Segoe UI"/>
                    <a:ea typeface="+mn-ea"/>
                    <a:cs typeface="+mn-cs"/>
                  </a:rPr>
                  <a:t>SEARCH</a:t>
                </a:r>
              </a:p>
            </p:txBody>
          </p:sp>
        </p:grpSp>
        <p:grpSp>
          <p:nvGrpSpPr>
            <p:cNvPr id="290" name="Group 289"/>
            <p:cNvGrpSpPr/>
            <p:nvPr/>
          </p:nvGrpSpPr>
          <p:grpSpPr>
            <a:xfrm>
              <a:off x="5364539" y="5450583"/>
              <a:ext cx="965044" cy="1044493"/>
              <a:chOff x="9349347" y="5542768"/>
              <a:chExt cx="1159211" cy="1341206"/>
            </a:xfrm>
          </p:grpSpPr>
          <p:pic>
            <p:nvPicPr>
              <p:cNvPr id="291" name="Picture 3" descr="C:\Users\mitchellg\Desktop\Simple_Licensing.png"/>
              <p:cNvPicPr>
                <a:picLocks noChangeAspect="1" noChangeArrowheads="1"/>
              </p:cNvPicPr>
              <p:nvPr/>
            </p:nvPicPr>
            <p:blipFill>
              <a:blip r:embed="rId9" cstate="print">
                <a:lum bright="100000"/>
              </a:blip>
              <a:srcRect/>
              <a:stretch>
                <a:fillRect/>
              </a:stretch>
            </p:blipFill>
            <p:spPr bwMode="auto">
              <a:xfrm>
                <a:off x="9349347" y="5542768"/>
                <a:ext cx="1159211" cy="1159211"/>
              </a:xfrm>
              <a:prstGeom prst="rect">
                <a:avLst/>
              </a:prstGeom>
              <a:noFill/>
            </p:spPr>
          </p:pic>
          <p:sp>
            <p:nvSpPr>
              <p:cNvPr id="292" name="TextBox 291"/>
              <p:cNvSpPr txBox="1"/>
              <p:nvPr/>
            </p:nvSpPr>
            <p:spPr>
              <a:xfrm>
                <a:off x="9349347" y="6557341"/>
                <a:ext cx="1010887" cy="326633"/>
              </a:xfrm>
              <a:prstGeom prst="rect">
                <a:avLst/>
              </a:prstGeom>
              <a:noFill/>
            </p:spPr>
            <p:txBody>
              <a:bodyPr wrap="square" lIns="0" tIns="0" rIns="0" bIns="0"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FFFFFF"/>
                    </a:solidFill>
                    <a:effectLst/>
                    <a:uLnTx/>
                    <a:uFillTx/>
                    <a:latin typeface="Segoe UI"/>
                    <a:ea typeface="+mn-ea"/>
                    <a:cs typeface="+mn-cs"/>
                  </a:rPr>
                  <a:t>READY MADE INTELLIGENCE</a:t>
                </a:r>
              </a:p>
            </p:txBody>
          </p:sp>
        </p:grpSp>
        <p:pic>
          <p:nvPicPr>
            <p:cNvPr id="128" name="Picture 3" descr="\\MAGNUM\Projects\Microsoft\Cloud Power FY12\Design\Icons\PNGs\Scalable_Elastic_4.png"/>
            <p:cNvPicPr>
              <a:picLocks noChangeAspect="1" noChangeArrowheads="1"/>
            </p:cNvPicPr>
            <p:nvPr/>
          </p:nvPicPr>
          <p:blipFill>
            <a:blip r:embed="rId10" cstate="print">
              <a:lum bright="100000"/>
            </a:blip>
            <a:srcRect/>
            <a:stretch>
              <a:fillRect/>
            </a:stretch>
          </p:blipFill>
          <p:spPr bwMode="auto">
            <a:xfrm>
              <a:off x="7969196" y="5479222"/>
              <a:ext cx="900334" cy="900100"/>
            </a:xfrm>
            <a:prstGeom prst="rect">
              <a:avLst/>
            </a:prstGeom>
            <a:noFill/>
          </p:spPr>
        </p:pic>
      </p:grpSp>
      <p:sp>
        <p:nvSpPr>
          <p:cNvPr id="131" name="Can 130"/>
          <p:cNvSpPr/>
          <p:nvPr/>
        </p:nvSpPr>
        <p:spPr bwMode="auto">
          <a:xfrm>
            <a:off x="5653903" y="3816671"/>
            <a:ext cx="393054" cy="275504"/>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2" name="Picture 8" descr="\\MAGNUM\Projects\Microsoft\Cloud Power FY12\Design\Icons\PNGs\Cross Platform.png"/>
          <p:cNvPicPr>
            <a:picLocks noChangeAspect="1" noChangeArrowheads="1"/>
          </p:cNvPicPr>
          <p:nvPr/>
        </p:nvPicPr>
        <p:blipFill>
          <a:blip r:embed="rId11" cstate="print">
            <a:lum bright="100000"/>
          </a:blip>
          <a:stretch>
            <a:fillRect/>
          </a:stretch>
        </p:blipFill>
        <p:spPr bwMode="auto">
          <a:xfrm>
            <a:off x="6163964" y="3196208"/>
            <a:ext cx="509248" cy="509248"/>
          </a:xfrm>
          <a:prstGeom prst="rect">
            <a:avLst/>
          </a:prstGeom>
          <a:noFill/>
        </p:spPr>
      </p:pic>
      <p:cxnSp>
        <p:nvCxnSpPr>
          <p:cNvPr id="142" name="Elbow Connector 141"/>
          <p:cNvCxnSpPr>
            <a:stCxn id="131" idx="1"/>
            <a:endCxn id="132" idx="1"/>
          </p:cNvCxnSpPr>
          <p:nvPr/>
        </p:nvCxnSpPr>
        <p:spPr>
          <a:xfrm rot="5400000" flipH="1" flipV="1">
            <a:off x="5824278" y="3476985"/>
            <a:ext cx="365840" cy="313535"/>
          </a:xfrm>
          <a:prstGeom prst="bentConnector2">
            <a:avLst/>
          </a:prstGeom>
          <a:ln>
            <a:solidFill>
              <a:schemeClr val="bg1">
                <a:alpha val="7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Elbow Connector 145"/>
          <p:cNvCxnSpPr>
            <a:stCxn id="132" idx="3"/>
          </p:cNvCxnSpPr>
          <p:nvPr/>
        </p:nvCxnSpPr>
        <p:spPr>
          <a:xfrm>
            <a:off x="6673212" y="3450831"/>
            <a:ext cx="305854" cy="308695"/>
          </a:xfrm>
          <a:prstGeom prst="bentConnector2">
            <a:avLst/>
          </a:prstGeom>
          <a:ln>
            <a:solidFill>
              <a:schemeClr val="bg1">
                <a:alpha val="7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5339750" y="4076009"/>
            <a:ext cx="1396216" cy="14406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187" rtl="0" eaLnBrk="1" fontAlgn="auto" latinLnBrk="0" hangingPunct="1">
              <a:lnSpc>
                <a:spcPct val="90000"/>
              </a:lnSpc>
              <a:spcBef>
                <a:spcPts val="0"/>
              </a:spcBef>
              <a:spcAft>
                <a:spcPts val="586"/>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Azure Storage</a:t>
            </a:r>
          </a:p>
        </p:txBody>
      </p:sp>
      <p:sp>
        <p:nvSpPr>
          <p:cNvPr id="160" name="TextBox 159"/>
          <p:cNvSpPr txBox="1"/>
          <p:nvPr/>
        </p:nvSpPr>
        <p:spPr>
          <a:xfrm>
            <a:off x="5796156" y="3142085"/>
            <a:ext cx="1884179" cy="14406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187" rtl="0" eaLnBrk="1" fontAlgn="auto" latinLnBrk="0" hangingPunct="1">
              <a:lnSpc>
                <a:spcPct val="90000"/>
              </a:lnSpc>
              <a:spcBef>
                <a:spcPts val="0"/>
              </a:spcBef>
              <a:spcAft>
                <a:spcPts val="586"/>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Search &amp; Analytics</a:t>
            </a:r>
          </a:p>
        </p:txBody>
      </p:sp>
      <p:sp>
        <p:nvSpPr>
          <p:cNvPr id="161" name="TextBox 160"/>
          <p:cNvSpPr txBox="1"/>
          <p:nvPr/>
        </p:nvSpPr>
        <p:spPr>
          <a:xfrm>
            <a:off x="6623451" y="4084187"/>
            <a:ext cx="906770" cy="14406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187" rtl="0" eaLnBrk="1" fontAlgn="auto" latinLnBrk="0" hangingPunct="1">
              <a:lnSpc>
                <a:spcPct val="90000"/>
              </a:lnSpc>
              <a:spcBef>
                <a:spcPts val="0"/>
              </a:spcBef>
              <a:spcAft>
                <a:spcPts val="586"/>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Portal</a:t>
            </a:r>
          </a:p>
        </p:txBody>
      </p:sp>
      <p:grpSp>
        <p:nvGrpSpPr>
          <p:cNvPr id="18" name="Group 17"/>
          <p:cNvGrpSpPr/>
          <p:nvPr/>
        </p:nvGrpSpPr>
        <p:grpSpPr>
          <a:xfrm>
            <a:off x="10121783" y="1415377"/>
            <a:ext cx="2319911" cy="4325834"/>
            <a:chOff x="9924437" y="1387169"/>
            <a:chExt cx="2275275" cy="4242603"/>
          </a:xfrm>
        </p:grpSpPr>
        <p:sp>
          <p:nvSpPr>
            <p:cNvPr id="227" name="Rectangle 226"/>
            <p:cNvSpPr/>
            <p:nvPr/>
          </p:nvSpPr>
          <p:spPr bwMode="auto">
            <a:xfrm>
              <a:off x="9939978" y="1436506"/>
              <a:ext cx="2252022" cy="398000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0" name="Picture 8" descr="\\MAGNUM\Projects\Microsoft\Cloud Power FY12\Design\Icons\PNGs\Cross Platform.png"/>
            <p:cNvPicPr>
              <a:picLocks noChangeAspect="1" noChangeArrowheads="1"/>
            </p:cNvPicPr>
            <p:nvPr/>
          </p:nvPicPr>
          <p:blipFill>
            <a:blip r:embed="rId11" cstate="print">
              <a:lum bright="100000"/>
            </a:blip>
            <a:stretch>
              <a:fillRect/>
            </a:stretch>
          </p:blipFill>
          <p:spPr bwMode="auto">
            <a:xfrm>
              <a:off x="9924437" y="1426632"/>
              <a:ext cx="606265" cy="606265"/>
            </a:xfrm>
            <a:prstGeom prst="rect">
              <a:avLst/>
            </a:prstGeom>
            <a:noFill/>
          </p:spPr>
        </p:pic>
        <p:pic>
          <p:nvPicPr>
            <p:cNvPr id="171" name="Picture 4" descr="C:\Users\Jonahs\Dropbox\Projects SCOTT\MEET Windows Azure\source\Background\tile-icon-cach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41398" y="3419609"/>
              <a:ext cx="372342" cy="372289"/>
            </a:xfrm>
            <a:prstGeom prst="rect">
              <a:avLst/>
            </a:prstGeom>
            <a:noFill/>
            <a:extLst/>
          </p:spPr>
        </p:pic>
        <p:sp>
          <p:nvSpPr>
            <p:cNvPr id="228" name="TextBox 227"/>
            <p:cNvSpPr txBox="1"/>
            <p:nvPr/>
          </p:nvSpPr>
          <p:spPr>
            <a:xfrm>
              <a:off x="10334441" y="1387169"/>
              <a:ext cx="1865271" cy="4242603"/>
            </a:xfrm>
            <a:prstGeom prst="rect">
              <a:avLst/>
            </a:prstGeom>
            <a:noFill/>
          </p:spPr>
          <p:txBody>
            <a:bodyPr wrap="square" lIns="186468" tIns="149175" rIns="186468" bIns="149175" rtlCol="0">
              <a:spAutoFit/>
            </a:bodyPr>
            <a:lstStyle/>
            <a:p>
              <a:pPr marL="0" marR="0" lvl="0" indent="0" algn="l" defTabSz="932239"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Log Analytics</a:t>
              </a: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510" b="0" i="0" u="none" strike="noStrike" kern="0" cap="none" spc="0" normalizeH="0" baseline="0" noProof="0" dirty="0">
                <a:ln>
                  <a:noFill/>
                </a:ln>
                <a:solidFill>
                  <a:srgbClr val="FFFFFF"/>
                </a:solidFill>
                <a:effectLst/>
                <a:uLnTx/>
                <a:uFillTx/>
                <a:latin typeface="Segoe UI"/>
                <a:ea typeface="+mn-ea"/>
                <a:cs typeface="+mn-cs"/>
              </a:endParaRP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Search, Correlate &amp; Combine</a:t>
              </a: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Visualize Results</a:t>
              </a: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Centralized &amp; Extensible Collection</a:t>
              </a: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Multiple Data Sources regardless of Volume, Format or Location</a:t>
              </a: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a:p>
              <a:pPr marL="0" marR="0" lvl="0" indent="0" algn="l" defTabSz="932239"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Ready Made Intelligence</a:t>
              </a: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510" b="0" i="0" u="none" strike="noStrike" kern="0" cap="none" spc="0" normalizeH="0" baseline="0" noProof="0" dirty="0">
                <a:ln>
                  <a:noFill/>
                </a:ln>
                <a:solidFill>
                  <a:srgbClr val="FFFFFF"/>
                </a:solidFill>
                <a:effectLst/>
                <a:uLnTx/>
                <a:uFillTx/>
                <a:latin typeface="Segoe UI"/>
                <a:ea typeface="+mn-ea"/>
                <a:cs typeface="+mn-cs"/>
              </a:endParaRP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Forecast Capacity</a:t>
              </a: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Assess System Update, Malware, Configuration</a:t>
              </a: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Change Tracking</a:t>
              </a: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Respond to Threats</a:t>
              </a: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Identify security breaches</a:t>
              </a: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Audit &amp; Compliance</a:t>
              </a: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020" b="0" i="0" u="none" strike="noStrike" kern="0" cap="none" spc="0" normalizeH="0" baseline="0" noProof="0" dirty="0">
                <a:ln>
                  <a:noFill/>
                </a:ln>
                <a:solidFill>
                  <a:srgbClr val="FFFFFF"/>
                </a:solidFill>
                <a:effectLst/>
                <a:uLnTx/>
                <a:uFillTx/>
                <a:latin typeface="Segoe UI"/>
                <a:ea typeface="+mn-ea"/>
                <a:cs typeface="+mn-cs"/>
              </a:endParaRP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02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l" defTabSz="932239" rtl="0" eaLnBrk="1" fontAlgn="auto" latinLnBrk="0" hangingPunct="1">
                <a:lnSpc>
                  <a:spcPct val="9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1" name="TextBox 230"/>
          <p:cNvSpPr txBox="1"/>
          <p:nvPr/>
        </p:nvSpPr>
        <p:spPr>
          <a:xfrm>
            <a:off x="2655993" y="1832584"/>
            <a:ext cx="3267911" cy="2442955"/>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32026" rtl="0" eaLnBrk="1" fontAlgn="auto" latinLnBrk="0" hangingPunct="1">
              <a:lnSpc>
                <a:spcPct val="90000"/>
              </a:lnSpc>
              <a:spcBef>
                <a:spcPts val="0"/>
              </a:spcBef>
              <a:spcAft>
                <a:spcPts val="600"/>
              </a:spcAft>
              <a:buClrTx/>
              <a:buSzTx/>
              <a:buFontTx/>
              <a:buNone/>
              <a:tabLst/>
              <a:defRPr/>
            </a:pPr>
            <a:r>
              <a:rPr kumimoji="0" lang="en-US" sz="1428" b="0" i="0" u="sng" strike="noStrike" kern="0" cap="none" spc="0" normalizeH="0" baseline="0" noProof="0" dirty="0">
                <a:ln>
                  <a:noFill/>
                </a:ln>
                <a:solidFill>
                  <a:srgbClr val="505050"/>
                </a:solidFill>
                <a:effectLst/>
                <a:uLnTx/>
                <a:uFillTx/>
                <a:latin typeface="Segoe UI"/>
                <a:ea typeface="+mn-ea"/>
                <a:cs typeface="+mn-cs"/>
              </a:rPr>
              <a:t>Log Analytics Solutions</a:t>
            </a:r>
            <a:r>
              <a:rPr kumimoji="0" lang="en-US" sz="1428" b="0" i="0" u="none" strike="noStrike" kern="0" cap="none" spc="0" normalizeH="0" baseline="0" noProof="0" dirty="0">
                <a:ln>
                  <a:noFill/>
                </a:ln>
                <a:solidFill>
                  <a:srgbClr val="505050"/>
                </a:solidFill>
                <a:effectLst/>
                <a:uLnTx/>
                <a:uFillTx/>
                <a:latin typeface="Segoe UI"/>
                <a:ea typeface="+mn-ea"/>
                <a:cs typeface="+mn-cs"/>
              </a:rPr>
              <a:t>:</a:t>
            </a:r>
          </a:p>
          <a:p>
            <a:pPr marL="0" marR="0" lvl="0" indent="0" algn="l" defTabSz="932026" rtl="0" eaLnBrk="1" fontAlgn="auto" latinLnBrk="0" hangingPunct="1">
              <a:lnSpc>
                <a:spcPct val="90000"/>
              </a:lnSpc>
              <a:spcBef>
                <a:spcPts val="0"/>
              </a:spcBef>
              <a:spcAft>
                <a:spcPts val="600"/>
              </a:spcAft>
              <a:buClrTx/>
              <a:buSzTx/>
              <a:buFontTx/>
              <a:buNone/>
              <a:tabLst/>
              <a:defRPr/>
            </a:pPr>
            <a:r>
              <a:rPr kumimoji="0" lang="en-US" sz="1428" b="0" i="0" u="none" strike="noStrike" kern="0" cap="none" spc="0" normalizeH="0" baseline="0" noProof="0" dirty="0">
                <a:ln>
                  <a:noFill/>
                </a:ln>
                <a:solidFill>
                  <a:srgbClr val="505050"/>
                </a:solidFill>
                <a:effectLst/>
                <a:uLnTx/>
                <a:uFillTx/>
                <a:latin typeface="Segoe UI"/>
                <a:ea typeface="+mn-ea"/>
                <a:cs typeface="+mn-cs"/>
              </a:rPr>
              <a:t>Updates</a:t>
            </a:r>
          </a:p>
          <a:p>
            <a:pPr marL="0" marR="0" lvl="0" indent="0" algn="l" defTabSz="932026" rtl="0" eaLnBrk="1" fontAlgn="auto" latinLnBrk="0" hangingPunct="1">
              <a:lnSpc>
                <a:spcPct val="90000"/>
              </a:lnSpc>
              <a:spcBef>
                <a:spcPts val="0"/>
              </a:spcBef>
              <a:spcAft>
                <a:spcPts val="600"/>
              </a:spcAft>
              <a:buClrTx/>
              <a:buSzTx/>
              <a:buFontTx/>
              <a:buNone/>
              <a:tabLst/>
              <a:defRPr/>
            </a:pPr>
            <a:r>
              <a:rPr kumimoji="0" lang="en-US" sz="1428" b="0" i="0" u="none" strike="noStrike" kern="0" cap="none" spc="0" normalizeH="0" baseline="0" noProof="0" dirty="0">
                <a:ln>
                  <a:noFill/>
                </a:ln>
                <a:solidFill>
                  <a:srgbClr val="505050"/>
                </a:solidFill>
                <a:effectLst/>
                <a:uLnTx/>
                <a:uFillTx/>
                <a:latin typeface="Segoe UI"/>
                <a:ea typeface="+mn-ea"/>
                <a:cs typeface="+mn-cs"/>
              </a:rPr>
              <a:t>Automation</a:t>
            </a:r>
          </a:p>
          <a:p>
            <a:pPr marL="0" marR="0" lvl="0" indent="0" algn="l" defTabSz="932026" rtl="0" eaLnBrk="1" fontAlgn="auto" latinLnBrk="0" hangingPunct="1">
              <a:lnSpc>
                <a:spcPct val="90000"/>
              </a:lnSpc>
              <a:spcBef>
                <a:spcPts val="0"/>
              </a:spcBef>
              <a:spcAft>
                <a:spcPts val="600"/>
              </a:spcAft>
              <a:buClrTx/>
              <a:buSzTx/>
              <a:buFontTx/>
              <a:buNone/>
              <a:tabLst/>
              <a:defRPr/>
            </a:pPr>
            <a:r>
              <a:rPr kumimoji="0" lang="en-US" sz="1428" b="0" i="0" u="none" strike="noStrike" kern="0" cap="none" spc="0" normalizeH="0" baseline="0" noProof="0" dirty="0">
                <a:ln>
                  <a:noFill/>
                </a:ln>
                <a:solidFill>
                  <a:srgbClr val="505050"/>
                </a:solidFill>
                <a:effectLst/>
                <a:uLnTx/>
                <a:uFillTx/>
                <a:latin typeface="Segoe UI"/>
                <a:ea typeface="+mn-ea"/>
                <a:cs typeface="+mn-cs"/>
              </a:rPr>
              <a:t>Disaster recovery</a:t>
            </a:r>
          </a:p>
          <a:p>
            <a:pPr marL="0" marR="0" lvl="0" indent="0" algn="l" defTabSz="932026" rtl="0" eaLnBrk="1" fontAlgn="auto" latinLnBrk="0" hangingPunct="1">
              <a:lnSpc>
                <a:spcPct val="90000"/>
              </a:lnSpc>
              <a:spcBef>
                <a:spcPts val="0"/>
              </a:spcBef>
              <a:spcAft>
                <a:spcPts val="600"/>
              </a:spcAft>
              <a:buClrTx/>
              <a:buSzTx/>
              <a:buFontTx/>
              <a:buNone/>
              <a:tabLst/>
              <a:defRPr/>
            </a:pPr>
            <a:r>
              <a:rPr kumimoji="0" lang="en-US" sz="1428" b="0" i="0" u="none" strike="noStrike" kern="0" cap="none" spc="0" normalizeH="0" baseline="0" noProof="0" dirty="0">
                <a:ln>
                  <a:noFill/>
                </a:ln>
                <a:solidFill>
                  <a:srgbClr val="505050"/>
                </a:solidFill>
                <a:effectLst/>
                <a:uLnTx/>
                <a:uFillTx/>
                <a:latin typeface="Segoe UI"/>
                <a:ea typeface="+mn-ea"/>
                <a:cs typeface="+mn-cs"/>
              </a:rPr>
              <a:t>Backup</a:t>
            </a:r>
          </a:p>
          <a:p>
            <a:pPr marL="0" marR="0" lvl="0" indent="0" algn="l" defTabSz="932026" rtl="0" eaLnBrk="1" fontAlgn="auto" latinLnBrk="0" hangingPunct="1">
              <a:lnSpc>
                <a:spcPct val="90000"/>
              </a:lnSpc>
              <a:spcBef>
                <a:spcPts val="0"/>
              </a:spcBef>
              <a:spcAft>
                <a:spcPts val="600"/>
              </a:spcAft>
              <a:buClrTx/>
              <a:buSzTx/>
              <a:buFontTx/>
              <a:buNone/>
              <a:tabLst/>
              <a:defRPr/>
            </a:pPr>
            <a:r>
              <a:rPr kumimoji="0" lang="en-US" sz="1428" b="0" i="0" u="none" strike="noStrike" kern="0" cap="none" spc="0" normalizeH="0" baseline="0" noProof="0" dirty="0" err="1">
                <a:ln>
                  <a:noFill/>
                </a:ln>
                <a:solidFill>
                  <a:srgbClr val="505050"/>
                </a:solidFill>
                <a:effectLst/>
                <a:uLnTx/>
                <a:uFillTx/>
                <a:latin typeface="Segoe UI"/>
                <a:ea typeface="+mn-ea"/>
                <a:cs typeface="+mn-cs"/>
              </a:rPr>
              <a:t>WireData</a:t>
            </a:r>
            <a:endParaRPr kumimoji="0" lang="en-US" sz="1428" b="0" i="0" u="none" strike="noStrike" kern="0" cap="none" spc="0" normalizeH="0" baseline="0" noProof="0" dirty="0">
              <a:ln>
                <a:noFill/>
              </a:ln>
              <a:solidFill>
                <a:srgbClr val="505050"/>
              </a:solidFill>
              <a:effectLst/>
              <a:uLnTx/>
              <a:uFillTx/>
              <a:latin typeface="Segoe UI"/>
              <a:ea typeface="+mn-ea"/>
              <a:cs typeface="+mn-cs"/>
            </a:endParaRPr>
          </a:p>
          <a:p>
            <a:pPr marL="0" marR="0" lvl="0" indent="0" algn="l" defTabSz="932026" rtl="0" eaLnBrk="1" fontAlgn="auto" latinLnBrk="0" hangingPunct="1">
              <a:lnSpc>
                <a:spcPct val="90000"/>
              </a:lnSpc>
              <a:spcBef>
                <a:spcPts val="0"/>
              </a:spcBef>
              <a:spcAft>
                <a:spcPts val="600"/>
              </a:spcAft>
              <a:buClrTx/>
              <a:buSzTx/>
              <a:buFontTx/>
              <a:buNone/>
              <a:tabLst/>
              <a:defRPr/>
            </a:pPr>
            <a:r>
              <a:rPr kumimoji="0" lang="en-US" sz="1428" b="0" i="0" u="none" strike="noStrike" kern="0" cap="none" spc="0" normalizeH="0" baseline="0" noProof="0" dirty="0">
                <a:ln>
                  <a:noFill/>
                </a:ln>
                <a:solidFill>
                  <a:srgbClr val="505050"/>
                </a:solidFill>
                <a:effectLst/>
                <a:uLnTx/>
                <a:uFillTx/>
                <a:latin typeface="Segoe UI"/>
                <a:ea typeface="+mn-ea"/>
                <a:cs typeface="+mn-cs"/>
              </a:rPr>
              <a:t>Security &amp; Audit</a:t>
            </a:r>
          </a:p>
          <a:p>
            <a:pPr marL="0" marR="0" lvl="0" indent="0" algn="l" defTabSz="932026" rtl="0" eaLnBrk="1" fontAlgn="auto" latinLnBrk="0" hangingPunct="1">
              <a:lnSpc>
                <a:spcPct val="90000"/>
              </a:lnSpc>
              <a:spcBef>
                <a:spcPts val="0"/>
              </a:spcBef>
              <a:spcAft>
                <a:spcPts val="600"/>
              </a:spcAft>
              <a:buClrTx/>
              <a:buSzTx/>
              <a:buFontTx/>
              <a:buNone/>
              <a:tabLst/>
              <a:defRPr/>
            </a:pPr>
            <a:r>
              <a:rPr kumimoji="0" lang="en-US" sz="1428" b="0" i="0" u="none" strike="noStrike" kern="0" cap="none" spc="0" normalizeH="0" baseline="0" noProof="0" dirty="0">
                <a:ln>
                  <a:noFill/>
                </a:ln>
                <a:solidFill>
                  <a:srgbClr val="505050"/>
                </a:solidFill>
                <a:effectLst/>
                <a:uLnTx/>
                <a:uFillTx/>
                <a:latin typeface="Segoe UI"/>
                <a:ea typeface="+mn-ea"/>
                <a:cs typeface="+mn-cs"/>
              </a:rPr>
              <a:t>AD health</a:t>
            </a:r>
          </a:p>
          <a:p>
            <a:pPr marL="0" marR="0" lvl="0" indent="0" algn="l" defTabSz="932026" rtl="0" eaLnBrk="1" fontAlgn="auto" latinLnBrk="0" hangingPunct="1">
              <a:lnSpc>
                <a:spcPct val="90000"/>
              </a:lnSpc>
              <a:spcBef>
                <a:spcPts val="0"/>
              </a:spcBef>
              <a:spcAft>
                <a:spcPts val="600"/>
              </a:spcAft>
              <a:buClrTx/>
              <a:buSzTx/>
              <a:buFontTx/>
              <a:buNone/>
              <a:tabLst/>
              <a:defRPr/>
            </a:pPr>
            <a:r>
              <a:rPr kumimoji="0" lang="en-US" sz="1428" b="0" i="0" u="none" strike="noStrike" kern="0" cap="none" spc="0" normalizeH="0" baseline="0" noProof="0" dirty="0">
                <a:ln>
                  <a:noFill/>
                </a:ln>
                <a:solidFill>
                  <a:srgbClr val="505050"/>
                </a:solidFill>
                <a:effectLst/>
                <a:uLnTx/>
                <a:uFillTx/>
                <a:latin typeface="Segoe UI"/>
                <a:ea typeface="+mn-ea"/>
                <a:cs typeface="+mn-cs"/>
              </a:rPr>
              <a:t>Service Map</a:t>
            </a:r>
          </a:p>
        </p:txBody>
      </p:sp>
      <p:grpSp>
        <p:nvGrpSpPr>
          <p:cNvPr id="232" name="Group 231"/>
          <p:cNvGrpSpPr/>
          <p:nvPr/>
        </p:nvGrpSpPr>
        <p:grpSpPr>
          <a:xfrm>
            <a:off x="-161013" y="1328711"/>
            <a:ext cx="2992601" cy="1424364"/>
            <a:chOff x="19627" y="1564026"/>
            <a:chExt cx="2935022" cy="1396957"/>
          </a:xfrm>
        </p:grpSpPr>
        <p:grpSp>
          <p:nvGrpSpPr>
            <p:cNvPr id="50" name="Group 49"/>
            <p:cNvGrpSpPr/>
            <p:nvPr/>
          </p:nvGrpSpPr>
          <p:grpSpPr>
            <a:xfrm>
              <a:off x="19627" y="1564026"/>
              <a:ext cx="2935022" cy="1278816"/>
              <a:chOff x="753172" y="1630760"/>
              <a:chExt cx="3747685" cy="1695705"/>
            </a:xfrm>
          </p:grpSpPr>
          <p:sp>
            <p:nvSpPr>
              <p:cNvPr id="51" name="Freeform 95"/>
              <p:cNvSpPr>
                <a:spLocks/>
              </p:cNvSpPr>
              <p:nvPr/>
            </p:nvSpPr>
            <p:spPr bwMode="auto">
              <a:xfrm flipH="1">
                <a:off x="753172" y="2000991"/>
                <a:ext cx="1884274" cy="1223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alpha val="70000"/>
                </a:schemeClr>
              </a:solidFill>
              <a:ln>
                <a:noFill/>
              </a:ln>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Segoe UI"/>
                  <a:ea typeface="+mn-ea"/>
                  <a:cs typeface="+mn-cs"/>
                </a:endParaRPr>
              </a:p>
            </p:txBody>
          </p:sp>
          <p:sp>
            <p:nvSpPr>
              <p:cNvPr id="52" name="Freeform 95"/>
              <p:cNvSpPr>
                <a:spLocks/>
              </p:cNvSpPr>
              <p:nvPr/>
            </p:nvSpPr>
            <p:spPr bwMode="auto">
              <a:xfrm flipH="1">
                <a:off x="2758402" y="1812894"/>
                <a:ext cx="1742455" cy="113158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6">
                  <a:alpha val="70000"/>
                </a:schemeClr>
              </a:solidFill>
              <a:ln>
                <a:noFill/>
              </a:ln>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Segoe UI"/>
                  <a:ea typeface="+mn-ea"/>
                  <a:cs typeface="+mn-cs"/>
                </a:endParaRPr>
              </a:p>
            </p:txBody>
          </p:sp>
          <p:sp>
            <p:nvSpPr>
              <p:cNvPr id="53" name="Freeform 95"/>
              <p:cNvSpPr>
                <a:spLocks/>
              </p:cNvSpPr>
              <p:nvPr/>
            </p:nvSpPr>
            <p:spPr bwMode="auto">
              <a:xfrm flipH="1">
                <a:off x="1281694" y="1630760"/>
                <a:ext cx="2611101" cy="169570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54" name="TextBox 53"/>
              <p:cNvSpPr txBox="1"/>
              <p:nvPr/>
            </p:nvSpPr>
            <p:spPr>
              <a:xfrm>
                <a:off x="1865809" y="1938439"/>
                <a:ext cx="967697" cy="833520"/>
              </a:xfrm>
              <a:prstGeom prst="rect">
                <a:avLst/>
              </a:prstGeom>
              <a:noFill/>
              <a:ln>
                <a:noFill/>
              </a:ln>
            </p:spPr>
            <p:txBody>
              <a:bodyPr wrap="none" lIns="182725" tIns="146179" rIns="182725" bIns="146179" rtlCol="0">
                <a:spAutoFit/>
              </a:bodyPr>
              <a:lstStyle/>
              <a:p>
                <a:pPr marL="0" marR="0" lvl="0" indent="0" algn="r" defTabSz="931001" rtl="0" eaLnBrk="1" fontAlgn="auto" latinLnBrk="0" hangingPunct="1">
                  <a:lnSpc>
                    <a:spcPct val="90000"/>
                  </a:lnSpc>
                  <a:spcBef>
                    <a:spcPts val="0"/>
                  </a:spcBef>
                  <a:spcAft>
                    <a:spcPts val="600"/>
                  </a:spcAft>
                  <a:buClrTx/>
                  <a:buSzTx/>
                  <a:buFontTx/>
                  <a:buNone/>
                  <a:tabLst/>
                  <a:defRPr/>
                </a:pPr>
                <a:r>
                  <a:rPr kumimoji="0" lang="en-US" sz="1224" b="0" i="0" u="none" strike="noStrike" kern="0" cap="none" spc="0" normalizeH="0" baseline="0" noProof="0" dirty="0">
                    <a:ln>
                      <a:noFill/>
                    </a:ln>
                    <a:solidFill>
                      <a:srgbClr val="FFFFFF"/>
                    </a:solidFill>
                    <a:effectLst/>
                    <a:uLnTx/>
                    <a:uFillTx/>
                    <a:latin typeface="Segoe UI"/>
                    <a:ea typeface="+mn-ea"/>
                    <a:cs typeface="+mn-cs"/>
                  </a:rPr>
                  <a:t>Azure</a:t>
                </a:r>
                <a:br>
                  <a:rPr kumimoji="0" lang="en-US" sz="1224" b="0" i="0" u="none" strike="noStrike" kern="0" cap="none" spc="0" normalizeH="0" baseline="0" noProof="0" dirty="0">
                    <a:ln>
                      <a:noFill/>
                    </a:ln>
                    <a:solidFill>
                      <a:srgbClr val="FFFFFF"/>
                    </a:solidFill>
                    <a:effectLst/>
                    <a:uLnTx/>
                    <a:uFillTx/>
                    <a:latin typeface="Segoe UI"/>
                    <a:ea typeface="+mn-ea"/>
                    <a:cs typeface="+mn-cs"/>
                  </a:rPr>
                </a:br>
                <a:r>
                  <a:rPr kumimoji="0" lang="en-US" sz="1224" b="0" i="0" u="none" strike="noStrike" kern="0" cap="none" spc="0" normalizeH="0" baseline="0" noProof="0" dirty="0">
                    <a:ln>
                      <a:noFill/>
                    </a:ln>
                    <a:solidFill>
                      <a:srgbClr val="FFFFFF"/>
                    </a:solidFill>
                    <a:effectLst/>
                    <a:uLnTx/>
                    <a:uFillTx/>
                    <a:latin typeface="Segoe UI"/>
                    <a:ea typeface="+mn-ea"/>
                    <a:cs typeface="+mn-cs"/>
                  </a:rPr>
                  <a:t>VMs</a:t>
                </a:r>
              </a:p>
            </p:txBody>
          </p:sp>
        </p:grpSp>
        <p:sp>
          <p:nvSpPr>
            <p:cNvPr id="153" name="Freeform 6"/>
            <p:cNvSpPr>
              <a:spLocks/>
            </p:cNvSpPr>
            <p:nvPr/>
          </p:nvSpPr>
          <p:spPr bwMode="auto">
            <a:xfrm>
              <a:off x="1544245" y="1877014"/>
              <a:ext cx="495210" cy="89049"/>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154" name="Freeform 7"/>
            <p:cNvSpPr>
              <a:spLocks/>
            </p:cNvSpPr>
            <p:nvPr/>
          </p:nvSpPr>
          <p:spPr bwMode="auto">
            <a:xfrm>
              <a:off x="1544245" y="2022361"/>
              <a:ext cx="495210" cy="89049"/>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155" name="Freeform 8"/>
            <p:cNvSpPr>
              <a:spLocks/>
            </p:cNvSpPr>
            <p:nvPr/>
          </p:nvSpPr>
          <p:spPr bwMode="auto">
            <a:xfrm>
              <a:off x="1544245" y="2166130"/>
              <a:ext cx="495210" cy="89049"/>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157" name="Oval 14"/>
            <p:cNvSpPr>
              <a:spLocks noChangeArrowheads="1"/>
            </p:cNvSpPr>
            <p:nvPr/>
          </p:nvSpPr>
          <p:spPr bwMode="auto">
            <a:xfrm>
              <a:off x="1934443" y="1890989"/>
              <a:ext cx="47943" cy="49041"/>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158" name="Oval 15"/>
            <p:cNvSpPr>
              <a:spLocks noChangeArrowheads="1"/>
            </p:cNvSpPr>
            <p:nvPr/>
          </p:nvSpPr>
          <p:spPr bwMode="auto">
            <a:xfrm>
              <a:off x="1934443" y="2036336"/>
              <a:ext cx="47943" cy="49041"/>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159" name="Oval 16"/>
            <p:cNvSpPr>
              <a:spLocks noChangeArrowheads="1"/>
            </p:cNvSpPr>
            <p:nvPr/>
          </p:nvSpPr>
          <p:spPr bwMode="auto">
            <a:xfrm>
              <a:off x="1934443" y="2181684"/>
              <a:ext cx="47943" cy="49041"/>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12" name="Can 11"/>
            <p:cNvSpPr/>
            <p:nvPr/>
          </p:nvSpPr>
          <p:spPr bwMode="auto">
            <a:xfrm>
              <a:off x="1518624" y="2453853"/>
              <a:ext cx="502681" cy="352345"/>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TextBox 173"/>
            <p:cNvSpPr txBox="1"/>
            <p:nvPr/>
          </p:nvSpPr>
          <p:spPr>
            <a:xfrm>
              <a:off x="640102" y="2178868"/>
              <a:ext cx="1012921" cy="782115"/>
            </a:xfrm>
            <a:prstGeom prst="rect">
              <a:avLst/>
            </a:prstGeom>
            <a:noFill/>
            <a:ln>
              <a:noFill/>
            </a:ln>
          </p:spPr>
          <p:txBody>
            <a:bodyPr wrap="none" lIns="182725" tIns="146179" rIns="182725" bIns="146179" rtlCol="0">
              <a:spAutoFit/>
            </a:bodyPr>
            <a:lstStyle/>
            <a:p>
              <a:pPr marL="0" marR="0" lvl="0" indent="0" algn="r" defTabSz="931001"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Azure</a:t>
              </a:r>
            </a:p>
            <a:p>
              <a:pPr marL="0" marR="0" lvl="0" indent="0" algn="r" defTabSz="931001"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Storage</a:t>
              </a:r>
              <a:br>
                <a:rPr kumimoji="0" lang="en-US" sz="1000" b="0" i="0" u="none" strike="noStrike" kern="0" cap="none" spc="0" normalizeH="0" baseline="0" noProof="0" dirty="0">
                  <a:ln>
                    <a:noFill/>
                  </a:ln>
                  <a:solidFill>
                    <a:srgbClr val="FFFFFF"/>
                  </a:solidFill>
                  <a:effectLst/>
                  <a:uLnTx/>
                  <a:uFillTx/>
                  <a:latin typeface="Segoe UI"/>
                  <a:ea typeface="+mn-ea"/>
                  <a:cs typeface="+mn-cs"/>
                </a:rPr>
              </a:br>
              <a:r>
                <a:rPr kumimoji="0" lang="en-US" sz="1000" b="0" i="0" u="none" strike="noStrike" kern="0" cap="none" spc="0" normalizeH="0" baseline="0" noProof="0" dirty="0">
                  <a:ln>
                    <a:noFill/>
                  </a:ln>
                  <a:solidFill>
                    <a:srgbClr val="FFFFFF"/>
                  </a:solidFill>
                  <a:effectLst/>
                  <a:uLnTx/>
                  <a:uFillTx/>
                  <a:latin typeface="Segoe UI"/>
                  <a:ea typeface="+mn-ea"/>
                  <a:cs typeface="+mn-cs"/>
                </a:rPr>
                <a:t>Diagnostics</a:t>
              </a:r>
            </a:p>
          </p:txBody>
        </p:sp>
      </p:grpSp>
      <p:pic>
        <p:nvPicPr>
          <p:cNvPr id="126" name="Picture 1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26327" y="6620"/>
            <a:ext cx="1052935" cy="1052935"/>
          </a:xfrm>
          <a:prstGeom prst="rect">
            <a:avLst/>
          </a:prstGeom>
        </p:spPr>
      </p:pic>
      <p:grpSp>
        <p:nvGrpSpPr>
          <p:cNvPr id="7" name="Group 6"/>
          <p:cNvGrpSpPr/>
          <p:nvPr/>
        </p:nvGrpSpPr>
        <p:grpSpPr>
          <a:xfrm>
            <a:off x="2130831" y="2118664"/>
            <a:ext cx="389409" cy="1361619"/>
            <a:chOff x="2506742" y="3053225"/>
            <a:chExt cx="318449" cy="1113499"/>
          </a:xfrm>
        </p:grpSpPr>
        <p:pic>
          <p:nvPicPr>
            <p:cNvPr id="180" name="Picture 4" descr="\\MAGNUM\Projects\Microsoft\Cloud Power FY12\Design\ICONS_PNG\Document_Secure.png"/>
            <p:cNvPicPr>
              <a:picLocks noChangeAspect="1" noChangeArrowheads="1"/>
            </p:cNvPicPr>
            <p:nvPr/>
          </p:nvPicPr>
          <p:blipFill>
            <a:blip r:embed="rId14" cstate="print">
              <a:duotone>
                <a:prstClr val="black"/>
                <a:schemeClr val="accent1">
                  <a:tint val="45000"/>
                  <a:satMod val="400000"/>
                </a:schemeClr>
              </a:duotone>
            </a:blip>
            <a:srcRect/>
            <a:stretch>
              <a:fillRect/>
            </a:stretch>
          </p:blipFill>
          <p:spPr bwMode="auto">
            <a:xfrm>
              <a:off x="2532771" y="3053225"/>
              <a:ext cx="249492" cy="270348"/>
            </a:xfrm>
            <a:prstGeom prst="rect">
              <a:avLst/>
            </a:prstGeom>
            <a:noFill/>
          </p:spPr>
        </p:pic>
        <p:pic>
          <p:nvPicPr>
            <p:cNvPr id="129" name="Picture 128"/>
            <p:cNvPicPr>
              <a:picLocks noChangeAspect="1"/>
            </p:cNvPicPr>
            <p:nvPr/>
          </p:nvPicPr>
          <p:blipFill rotWithShape="1">
            <a:blip r:embed="rId15">
              <a:duotone>
                <a:prstClr val="black"/>
                <a:schemeClr val="accent1">
                  <a:tint val="45000"/>
                  <a:satMod val="400000"/>
                </a:schemeClr>
              </a:duotone>
              <a:extLst>
                <a:ext uri="{28A0092B-C50C-407E-A947-70E740481C1C}">
                  <a14:useLocalDpi xmlns:a14="http://schemas.microsoft.com/office/drawing/2010/main" val="0"/>
                </a:ext>
              </a:extLst>
            </a:blip>
            <a:srcRect l="10233" t="23037" r="84547" b="71189"/>
            <a:stretch/>
          </p:blipFill>
          <p:spPr>
            <a:xfrm>
              <a:off x="2536809" y="3272464"/>
              <a:ext cx="238379" cy="235994"/>
            </a:xfrm>
            <a:prstGeom prst="rect">
              <a:avLst/>
            </a:prstGeom>
          </p:spPr>
        </p:pic>
        <p:pic>
          <p:nvPicPr>
            <p:cNvPr id="165" name="Picture 2" descr="\\MAGNUM\Projects\Microsoft\Cloud Power FY12\Design\ICONS_PNG\Secure_Elastic.png"/>
            <p:cNvPicPr>
              <a:picLocks noChangeAspect="1" noChangeArrowheads="1"/>
            </p:cNvPicPr>
            <p:nvPr/>
          </p:nvPicPr>
          <p:blipFill>
            <a:blip r:embed="rId7" cstate="print">
              <a:duotone>
                <a:prstClr val="black"/>
                <a:schemeClr val="tx2">
                  <a:tint val="45000"/>
                  <a:satMod val="400000"/>
                </a:schemeClr>
              </a:duotone>
            </a:blip>
            <a:srcRect/>
            <a:stretch>
              <a:fillRect/>
            </a:stretch>
          </p:blipFill>
          <p:spPr bwMode="auto">
            <a:xfrm>
              <a:off x="2524175" y="3680376"/>
              <a:ext cx="283134" cy="283134"/>
            </a:xfrm>
            <a:prstGeom prst="rect">
              <a:avLst/>
            </a:prstGeom>
            <a:noFill/>
          </p:spPr>
        </p:pic>
        <p:pic>
          <p:nvPicPr>
            <p:cNvPr id="167" name="Picture 2" descr="\\MAGNUM\Projects\Microsoft\Cloud Power FY12\Design\ICONS_PNG\Server.png"/>
            <p:cNvPicPr>
              <a:picLocks noChangeAspect="1" noChangeArrowheads="1"/>
            </p:cNvPicPr>
            <p:nvPr/>
          </p:nvPicPr>
          <p:blipFill>
            <a:blip r:embed="rId16" cstate="print">
              <a:duotone>
                <a:prstClr val="black"/>
                <a:schemeClr val="tx2">
                  <a:tint val="45000"/>
                  <a:satMod val="400000"/>
                </a:schemeClr>
              </a:duotone>
            </a:blip>
            <a:srcRect/>
            <a:stretch>
              <a:fillRect/>
            </a:stretch>
          </p:blipFill>
          <p:spPr bwMode="auto">
            <a:xfrm>
              <a:off x="2506742" y="3446690"/>
              <a:ext cx="318449" cy="318449"/>
            </a:xfrm>
            <a:prstGeom prst="rect">
              <a:avLst/>
            </a:prstGeom>
            <a:noFill/>
          </p:spPr>
        </p:pic>
        <p:pic>
          <p:nvPicPr>
            <p:cNvPr id="168" name="Picture 5" descr="C:\Users\mitchellg\Desktop\Folder.png"/>
            <p:cNvPicPr>
              <a:picLocks noChangeAspect="1" noChangeArrowheads="1"/>
            </p:cNvPicPr>
            <p:nvPr/>
          </p:nvPicPr>
          <p:blipFill>
            <a:blip r:embed="rId17" cstate="print">
              <a:duotone>
                <a:prstClr val="black"/>
                <a:schemeClr val="tx2">
                  <a:tint val="45000"/>
                  <a:satMod val="400000"/>
                </a:schemeClr>
              </a:duotone>
            </a:blip>
            <a:srcRect/>
            <a:stretch>
              <a:fillRect/>
            </a:stretch>
          </p:blipFill>
          <p:spPr bwMode="auto">
            <a:xfrm>
              <a:off x="2528034" y="3878967"/>
              <a:ext cx="287757" cy="287757"/>
            </a:xfrm>
            <a:prstGeom prst="rect">
              <a:avLst/>
            </a:prstGeom>
            <a:noFill/>
          </p:spPr>
        </p:pic>
      </p:grpSp>
      <p:sp>
        <p:nvSpPr>
          <p:cNvPr id="133" name="Oval 132"/>
          <p:cNvSpPr/>
          <p:nvPr/>
        </p:nvSpPr>
        <p:spPr bwMode="auto">
          <a:xfrm>
            <a:off x="8657298" y="2603901"/>
            <a:ext cx="963417" cy="936179"/>
          </a:xfrm>
          <a:prstGeom prst="ellipse">
            <a:avLst/>
          </a:prstGeom>
          <a:solidFill>
            <a:srgbClr val="4668C5">
              <a:alpha val="3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0560407" y="73510"/>
            <a:ext cx="1584976" cy="1016535"/>
          </a:xfrm>
          <a:prstGeom prst="rect">
            <a:avLst/>
          </a:prstGeom>
          <a:solidFill>
            <a:srgbClr val="FFFFFF">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2933651" y="216280"/>
            <a:ext cx="7898502" cy="917444"/>
          </a:xfrm>
        </p:spPr>
        <p:txBody>
          <a:bodyPr/>
          <a:lstStyle/>
          <a:p>
            <a:pPr defTabSz="932742"/>
            <a:r>
              <a:rPr lang="en-US" sz="4800" dirty="0">
                <a:gradFill>
                  <a:gsLst>
                    <a:gs pos="56637">
                      <a:schemeClr val="tx1"/>
                    </a:gs>
                    <a:gs pos="33000">
                      <a:schemeClr val="tx1"/>
                    </a:gs>
                  </a:gsLst>
                  <a:lin ang="5400000" scaled="0"/>
                </a:gradFill>
              </a:rPr>
              <a:t>Operation Management Suite</a:t>
            </a:r>
          </a:p>
        </p:txBody>
      </p:sp>
      <p:grpSp>
        <p:nvGrpSpPr>
          <p:cNvPr id="119" name="Group 118"/>
          <p:cNvGrpSpPr/>
          <p:nvPr/>
        </p:nvGrpSpPr>
        <p:grpSpPr>
          <a:xfrm>
            <a:off x="9394342" y="5631708"/>
            <a:ext cx="899723" cy="917788"/>
            <a:chOff x="788838" y="2946069"/>
            <a:chExt cx="574882" cy="592965"/>
          </a:xfrm>
          <a:solidFill>
            <a:schemeClr val="tx1"/>
          </a:solidFill>
        </p:grpSpPr>
        <p:sp>
          <p:nvSpPr>
            <p:cNvPr id="120" name="Arc 119"/>
            <p:cNvSpPr/>
            <p:nvPr/>
          </p:nvSpPr>
          <p:spPr>
            <a:xfrm rot="1396383" flipH="1">
              <a:off x="918388" y="3003574"/>
              <a:ext cx="445332" cy="535460"/>
            </a:xfrm>
            <a:prstGeom prst="arc">
              <a:avLst>
                <a:gd name="adj1" fmla="val 8071096"/>
                <a:gd name="adj2" fmla="val 15752083"/>
              </a:avLst>
            </a:prstGeom>
            <a:noFill/>
            <a:ln w="762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lIns="91385" tIns="45692" rIns="91385" bIns="45692" rtlCol="0" anchor="ctr"/>
            <a:lstStyle/>
            <a:p>
              <a:pPr marL="0" marR="0" lvl="0" indent="0" algn="ctr" defTabSz="93203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121" name="Arc 120"/>
            <p:cNvSpPr/>
            <p:nvPr/>
          </p:nvSpPr>
          <p:spPr>
            <a:xfrm>
              <a:off x="788838" y="2946069"/>
              <a:ext cx="445332" cy="535460"/>
            </a:xfrm>
            <a:prstGeom prst="arc">
              <a:avLst>
                <a:gd name="adj1" fmla="val 8071096"/>
                <a:gd name="adj2" fmla="val 15752083"/>
              </a:avLst>
            </a:prstGeom>
            <a:noFill/>
            <a:ln w="762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lIns="91385" tIns="45692" rIns="91385" bIns="45692" rtlCol="0" anchor="ctr"/>
            <a:lstStyle/>
            <a:p>
              <a:pPr marL="0" marR="0" lvl="0" indent="0" algn="ctr" defTabSz="93203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134" name="Group 89"/>
            <p:cNvGrpSpPr/>
            <p:nvPr/>
          </p:nvGrpSpPr>
          <p:grpSpPr>
            <a:xfrm>
              <a:off x="900135" y="3037770"/>
              <a:ext cx="359429" cy="358342"/>
              <a:chOff x="4263671" y="4256266"/>
              <a:chExt cx="1123945" cy="1113202"/>
            </a:xfrm>
            <a:grpFill/>
          </p:grpSpPr>
          <p:grpSp>
            <p:nvGrpSpPr>
              <p:cNvPr id="135" name="Group 88"/>
              <p:cNvGrpSpPr/>
              <p:nvPr/>
            </p:nvGrpSpPr>
            <p:grpSpPr>
              <a:xfrm>
                <a:off x="4263671" y="4256266"/>
                <a:ext cx="1123945" cy="1113202"/>
                <a:chOff x="5764931" y="4024246"/>
                <a:chExt cx="1123946" cy="1113201"/>
              </a:xfrm>
              <a:grpFill/>
            </p:grpSpPr>
            <p:sp>
              <p:nvSpPr>
                <p:cNvPr id="137" name="Freeform 616"/>
                <p:cNvSpPr>
                  <a:spLocks noEditPoints="1"/>
                </p:cNvSpPr>
                <p:nvPr/>
              </p:nvSpPr>
              <p:spPr bwMode="auto">
                <a:xfrm>
                  <a:off x="6252261" y="4304024"/>
                  <a:ext cx="453850" cy="534125"/>
                </a:xfrm>
                <a:custGeom>
                  <a:avLst/>
                  <a:gdLst>
                    <a:gd name="T0" fmla="*/ 6 w 279"/>
                    <a:gd name="T1" fmla="*/ 0 h 333"/>
                    <a:gd name="T2" fmla="*/ 12 w 279"/>
                    <a:gd name="T3" fmla="*/ 50 h 333"/>
                    <a:gd name="T4" fmla="*/ 254 w 279"/>
                    <a:gd name="T5" fmla="*/ 43 h 333"/>
                    <a:gd name="T6" fmla="*/ 33 w 279"/>
                    <a:gd name="T7" fmla="*/ 202 h 333"/>
                    <a:gd name="T8" fmla="*/ 110 w 279"/>
                    <a:gd name="T9" fmla="*/ 239 h 333"/>
                    <a:gd name="T10" fmla="*/ 98 w 279"/>
                    <a:gd name="T11" fmla="*/ 330 h 333"/>
                    <a:gd name="T12" fmla="*/ 233 w 279"/>
                    <a:gd name="T13" fmla="*/ 285 h 333"/>
                    <a:gd name="T14" fmla="*/ 243 w 279"/>
                    <a:gd name="T15" fmla="*/ 267 h 333"/>
                    <a:gd name="T16" fmla="*/ 279 w 279"/>
                    <a:gd name="T17" fmla="*/ 44 h 333"/>
                    <a:gd name="T18" fmla="*/ 56 w 279"/>
                    <a:gd name="T19" fmla="*/ 108 h 333"/>
                    <a:gd name="T20" fmla="*/ 87 w 279"/>
                    <a:gd name="T21" fmla="*/ 118 h 333"/>
                    <a:gd name="T22" fmla="*/ 94 w 279"/>
                    <a:gd name="T23" fmla="*/ 130 h 333"/>
                    <a:gd name="T24" fmla="*/ 83 w 279"/>
                    <a:gd name="T25" fmla="*/ 148 h 333"/>
                    <a:gd name="T26" fmla="*/ 102 w 279"/>
                    <a:gd name="T27" fmla="*/ 177 h 333"/>
                    <a:gd name="T28" fmla="*/ 96 w 279"/>
                    <a:gd name="T29" fmla="*/ 150 h 333"/>
                    <a:gd name="T30" fmla="*/ 107 w 279"/>
                    <a:gd name="T31" fmla="*/ 132 h 333"/>
                    <a:gd name="T32" fmla="*/ 88 w 279"/>
                    <a:gd name="T33" fmla="*/ 104 h 333"/>
                    <a:gd name="T34" fmla="*/ 72 w 279"/>
                    <a:gd name="T35" fmla="*/ 110 h 333"/>
                    <a:gd name="T36" fmla="*/ 83 w 279"/>
                    <a:gd name="T37" fmla="*/ 89 h 333"/>
                    <a:gd name="T38" fmla="*/ 65 w 279"/>
                    <a:gd name="T39" fmla="*/ 62 h 333"/>
                    <a:gd name="T40" fmla="*/ 70 w 279"/>
                    <a:gd name="T41" fmla="*/ 88 h 333"/>
                    <a:gd name="T42" fmla="*/ 56 w 279"/>
                    <a:gd name="T43" fmla="*/ 108 h 333"/>
                    <a:gd name="T44" fmla="*/ 126 w 279"/>
                    <a:gd name="T45" fmla="*/ 181 h 333"/>
                    <a:gd name="T46" fmla="*/ 151 w 279"/>
                    <a:gd name="T47" fmla="*/ 159 h 333"/>
                    <a:gd name="T48" fmla="*/ 145 w 279"/>
                    <a:gd name="T49" fmla="*/ 138 h 333"/>
                    <a:gd name="T50" fmla="*/ 155 w 279"/>
                    <a:gd name="T51" fmla="*/ 128 h 333"/>
                    <a:gd name="T52" fmla="*/ 191 w 279"/>
                    <a:gd name="T53" fmla="*/ 145 h 333"/>
                    <a:gd name="T54" fmla="*/ 197 w 279"/>
                    <a:gd name="T55" fmla="*/ 166 h 333"/>
                    <a:gd name="T56" fmla="*/ 185 w 279"/>
                    <a:gd name="T57" fmla="*/ 190 h 333"/>
                    <a:gd name="T58" fmla="*/ 211 w 279"/>
                    <a:gd name="T59" fmla="*/ 168 h 333"/>
                    <a:gd name="T60" fmla="*/ 205 w 279"/>
                    <a:gd name="T61" fmla="*/ 147 h 333"/>
                    <a:gd name="T62" fmla="*/ 216 w 279"/>
                    <a:gd name="T63" fmla="*/ 122 h 333"/>
                    <a:gd name="T64" fmla="*/ 193 w 279"/>
                    <a:gd name="T65" fmla="*/ 128 h 333"/>
                    <a:gd name="T66" fmla="*/ 179 w 279"/>
                    <a:gd name="T67" fmla="*/ 103 h 333"/>
                    <a:gd name="T68" fmla="*/ 191 w 279"/>
                    <a:gd name="T69" fmla="*/ 78 h 333"/>
                    <a:gd name="T70" fmla="*/ 166 w 279"/>
                    <a:gd name="T71" fmla="*/ 101 h 333"/>
                    <a:gd name="T72" fmla="*/ 171 w 279"/>
                    <a:gd name="T73" fmla="*/ 125 h 333"/>
                    <a:gd name="T74" fmla="*/ 156 w 279"/>
                    <a:gd name="T75" fmla="*/ 114 h 333"/>
                    <a:gd name="T76" fmla="*/ 132 w 279"/>
                    <a:gd name="T77" fmla="*/ 136 h 333"/>
                    <a:gd name="T78" fmla="*/ 138 w 279"/>
                    <a:gd name="T79" fmla="*/ 15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9" h="333">
                      <a:moveTo>
                        <a:pt x="271" y="34"/>
                      </a:moveTo>
                      <a:cubicBezTo>
                        <a:pt x="6" y="0"/>
                        <a:pt x="6" y="0"/>
                        <a:pt x="6" y="0"/>
                      </a:cubicBezTo>
                      <a:cubicBezTo>
                        <a:pt x="0" y="45"/>
                        <a:pt x="0" y="45"/>
                        <a:pt x="0" y="45"/>
                      </a:cubicBezTo>
                      <a:cubicBezTo>
                        <a:pt x="4" y="46"/>
                        <a:pt x="8" y="48"/>
                        <a:pt x="12" y="50"/>
                      </a:cubicBezTo>
                      <a:cubicBezTo>
                        <a:pt x="17" y="13"/>
                        <a:pt x="17" y="13"/>
                        <a:pt x="17" y="13"/>
                      </a:cubicBezTo>
                      <a:cubicBezTo>
                        <a:pt x="254" y="43"/>
                        <a:pt x="254" y="43"/>
                        <a:pt x="254" y="43"/>
                      </a:cubicBezTo>
                      <a:cubicBezTo>
                        <a:pt x="229" y="240"/>
                        <a:pt x="229" y="240"/>
                        <a:pt x="229" y="240"/>
                      </a:cubicBezTo>
                      <a:cubicBezTo>
                        <a:pt x="33" y="202"/>
                        <a:pt x="33" y="202"/>
                        <a:pt x="33" y="202"/>
                      </a:cubicBezTo>
                      <a:cubicBezTo>
                        <a:pt x="45" y="209"/>
                        <a:pt x="56" y="219"/>
                        <a:pt x="65" y="230"/>
                      </a:cubicBezTo>
                      <a:cubicBezTo>
                        <a:pt x="110" y="239"/>
                        <a:pt x="110" y="239"/>
                        <a:pt x="110" y="239"/>
                      </a:cubicBezTo>
                      <a:cubicBezTo>
                        <a:pt x="98" y="241"/>
                        <a:pt x="87" y="244"/>
                        <a:pt x="77" y="247"/>
                      </a:cubicBezTo>
                      <a:cubicBezTo>
                        <a:pt x="90" y="270"/>
                        <a:pt x="97" y="298"/>
                        <a:pt x="98" y="330"/>
                      </a:cubicBezTo>
                      <a:cubicBezTo>
                        <a:pt x="109" y="332"/>
                        <a:pt x="122" y="333"/>
                        <a:pt x="136" y="333"/>
                      </a:cubicBezTo>
                      <a:cubicBezTo>
                        <a:pt x="189" y="333"/>
                        <a:pt x="233" y="312"/>
                        <a:pt x="233" y="285"/>
                      </a:cubicBezTo>
                      <a:cubicBezTo>
                        <a:pt x="233" y="277"/>
                        <a:pt x="228" y="269"/>
                        <a:pt x="220" y="262"/>
                      </a:cubicBezTo>
                      <a:cubicBezTo>
                        <a:pt x="243" y="267"/>
                        <a:pt x="243" y="267"/>
                        <a:pt x="243" y="267"/>
                      </a:cubicBezTo>
                      <a:cubicBezTo>
                        <a:pt x="256" y="249"/>
                        <a:pt x="256" y="249"/>
                        <a:pt x="256" y="249"/>
                      </a:cubicBezTo>
                      <a:cubicBezTo>
                        <a:pt x="279" y="44"/>
                        <a:pt x="279" y="44"/>
                        <a:pt x="279" y="44"/>
                      </a:cubicBezTo>
                      <a:lnTo>
                        <a:pt x="271" y="34"/>
                      </a:lnTo>
                      <a:close/>
                      <a:moveTo>
                        <a:pt x="56" y="108"/>
                      </a:moveTo>
                      <a:cubicBezTo>
                        <a:pt x="56" y="110"/>
                        <a:pt x="57" y="112"/>
                        <a:pt x="57" y="114"/>
                      </a:cubicBezTo>
                      <a:cubicBezTo>
                        <a:pt x="87" y="118"/>
                        <a:pt x="87" y="118"/>
                        <a:pt x="87" y="118"/>
                      </a:cubicBezTo>
                      <a:cubicBezTo>
                        <a:pt x="86" y="129"/>
                        <a:pt x="86" y="129"/>
                        <a:pt x="86" y="129"/>
                      </a:cubicBezTo>
                      <a:cubicBezTo>
                        <a:pt x="94" y="130"/>
                        <a:pt x="94" y="130"/>
                        <a:pt x="94" y="130"/>
                      </a:cubicBezTo>
                      <a:cubicBezTo>
                        <a:pt x="91" y="150"/>
                        <a:pt x="91" y="150"/>
                        <a:pt x="91" y="150"/>
                      </a:cubicBezTo>
                      <a:cubicBezTo>
                        <a:pt x="83" y="148"/>
                        <a:pt x="83" y="148"/>
                        <a:pt x="83" y="148"/>
                      </a:cubicBezTo>
                      <a:cubicBezTo>
                        <a:pt x="81" y="173"/>
                        <a:pt x="81" y="173"/>
                        <a:pt x="81" y="173"/>
                      </a:cubicBezTo>
                      <a:cubicBezTo>
                        <a:pt x="102" y="177"/>
                        <a:pt x="102" y="177"/>
                        <a:pt x="102" y="177"/>
                      </a:cubicBezTo>
                      <a:cubicBezTo>
                        <a:pt x="105" y="152"/>
                        <a:pt x="105" y="152"/>
                        <a:pt x="105" y="152"/>
                      </a:cubicBezTo>
                      <a:cubicBezTo>
                        <a:pt x="96" y="150"/>
                        <a:pt x="96" y="150"/>
                        <a:pt x="96" y="150"/>
                      </a:cubicBezTo>
                      <a:cubicBezTo>
                        <a:pt x="99" y="131"/>
                        <a:pt x="99" y="131"/>
                        <a:pt x="99" y="131"/>
                      </a:cubicBezTo>
                      <a:cubicBezTo>
                        <a:pt x="107" y="132"/>
                        <a:pt x="107" y="132"/>
                        <a:pt x="107" y="132"/>
                      </a:cubicBezTo>
                      <a:cubicBezTo>
                        <a:pt x="110" y="107"/>
                        <a:pt x="110" y="107"/>
                        <a:pt x="110" y="107"/>
                      </a:cubicBezTo>
                      <a:cubicBezTo>
                        <a:pt x="88" y="104"/>
                        <a:pt x="88" y="104"/>
                        <a:pt x="88" y="104"/>
                      </a:cubicBezTo>
                      <a:cubicBezTo>
                        <a:pt x="87" y="113"/>
                        <a:pt x="87" y="113"/>
                        <a:pt x="87" y="113"/>
                      </a:cubicBezTo>
                      <a:cubicBezTo>
                        <a:pt x="72" y="110"/>
                        <a:pt x="72" y="110"/>
                        <a:pt x="72" y="110"/>
                      </a:cubicBezTo>
                      <a:cubicBezTo>
                        <a:pt x="75" y="88"/>
                        <a:pt x="75" y="88"/>
                        <a:pt x="75" y="88"/>
                      </a:cubicBezTo>
                      <a:cubicBezTo>
                        <a:pt x="83" y="89"/>
                        <a:pt x="83" y="89"/>
                        <a:pt x="83" y="89"/>
                      </a:cubicBezTo>
                      <a:cubicBezTo>
                        <a:pt x="85" y="64"/>
                        <a:pt x="85" y="64"/>
                        <a:pt x="85" y="64"/>
                      </a:cubicBezTo>
                      <a:cubicBezTo>
                        <a:pt x="65" y="62"/>
                        <a:pt x="65" y="62"/>
                        <a:pt x="65" y="62"/>
                      </a:cubicBezTo>
                      <a:cubicBezTo>
                        <a:pt x="62" y="87"/>
                        <a:pt x="62" y="87"/>
                        <a:pt x="62" y="87"/>
                      </a:cubicBezTo>
                      <a:cubicBezTo>
                        <a:pt x="70" y="88"/>
                        <a:pt x="70" y="88"/>
                        <a:pt x="70" y="88"/>
                      </a:cubicBezTo>
                      <a:cubicBezTo>
                        <a:pt x="67" y="110"/>
                        <a:pt x="67" y="110"/>
                        <a:pt x="67" y="110"/>
                      </a:cubicBezTo>
                      <a:lnTo>
                        <a:pt x="56" y="108"/>
                      </a:lnTo>
                      <a:close/>
                      <a:moveTo>
                        <a:pt x="129" y="155"/>
                      </a:moveTo>
                      <a:cubicBezTo>
                        <a:pt x="126" y="181"/>
                        <a:pt x="126" y="181"/>
                        <a:pt x="126" y="181"/>
                      </a:cubicBezTo>
                      <a:cubicBezTo>
                        <a:pt x="148" y="184"/>
                        <a:pt x="148" y="184"/>
                        <a:pt x="148" y="184"/>
                      </a:cubicBezTo>
                      <a:cubicBezTo>
                        <a:pt x="151" y="159"/>
                        <a:pt x="151" y="159"/>
                        <a:pt x="151" y="159"/>
                      </a:cubicBezTo>
                      <a:cubicBezTo>
                        <a:pt x="143" y="157"/>
                        <a:pt x="143" y="157"/>
                        <a:pt x="143" y="157"/>
                      </a:cubicBezTo>
                      <a:cubicBezTo>
                        <a:pt x="145" y="138"/>
                        <a:pt x="145" y="138"/>
                        <a:pt x="145" y="138"/>
                      </a:cubicBezTo>
                      <a:cubicBezTo>
                        <a:pt x="153" y="139"/>
                        <a:pt x="153" y="139"/>
                        <a:pt x="153" y="139"/>
                      </a:cubicBezTo>
                      <a:cubicBezTo>
                        <a:pt x="155" y="128"/>
                        <a:pt x="155" y="128"/>
                        <a:pt x="155" y="128"/>
                      </a:cubicBezTo>
                      <a:cubicBezTo>
                        <a:pt x="192" y="134"/>
                        <a:pt x="192" y="134"/>
                        <a:pt x="192" y="134"/>
                      </a:cubicBezTo>
                      <a:cubicBezTo>
                        <a:pt x="191" y="145"/>
                        <a:pt x="191" y="145"/>
                        <a:pt x="191" y="145"/>
                      </a:cubicBezTo>
                      <a:cubicBezTo>
                        <a:pt x="199" y="146"/>
                        <a:pt x="199" y="146"/>
                        <a:pt x="199" y="146"/>
                      </a:cubicBezTo>
                      <a:cubicBezTo>
                        <a:pt x="197" y="166"/>
                        <a:pt x="197" y="166"/>
                        <a:pt x="197" y="166"/>
                      </a:cubicBezTo>
                      <a:cubicBezTo>
                        <a:pt x="188" y="164"/>
                        <a:pt x="188" y="164"/>
                        <a:pt x="188" y="164"/>
                      </a:cubicBezTo>
                      <a:cubicBezTo>
                        <a:pt x="185" y="190"/>
                        <a:pt x="185" y="190"/>
                        <a:pt x="185" y="190"/>
                      </a:cubicBezTo>
                      <a:cubicBezTo>
                        <a:pt x="208" y="194"/>
                        <a:pt x="208" y="194"/>
                        <a:pt x="208" y="194"/>
                      </a:cubicBezTo>
                      <a:cubicBezTo>
                        <a:pt x="211" y="168"/>
                        <a:pt x="211" y="168"/>
                        <a:pt x="211" y="168"/>
                      </a:cubicBezTo>
                      <a:cubicBezTo>
                        <a:pt x="202" y="167"/>
                        <a:pt x="202" y="167"/>
                        <a:pt x="202" y="167"/>
                      </a:cubicBezTo>
                      <a:cubicBezTo>
                        <a:pt x="205" y="147"/>
                        <a:pt x="205" y="147"/>
                        <a:pt x="205" y="147"/>
                      </a:cubicBezTo>
                      <a:cubicBezTo>
                        <a:pt x="213" y="148"/>
                        <a:pt x="213" y="148"/>
                        <a:pt x="213" y="148"/>
                      </a:cubicBezTo>
                      <a:cubicBezTo>
                        <a:pt x="216" y="122"/>
                        <a:pt x="216" y="122"/>
                        <a:pt x="216" y="122"/>
                      </a:cubicBezTo>
                      <a:cubicBezTo>
                        <a:pt x="194" y="119"/>
                        <a:pt x="194" y="119"/>
                        <a:pt x="194" y="119"/>
                      </a:cubicBezTo>
                      <a:cubicBezTo>
                        <a:pt x="193" y="128"/>
                        <a:pt x="193" y="128"/>
                        <a:pt x="193" y="128"/>
                      </a:cubicBezTo>
                      <a:cubicBezTo>
                        <a:pt x="176" y="125"/>
                        <a:pt x="176" y="125"/>
                        <a:pt x="176" y="125"/>
                      </a:cubicBezTo>
                      <a:cubicBezTo>
                        <a:pt x="179" y="103"/>
                        <a:pt x="179" y="103"/>
                        <a:pt x="179" y="103"/>
                      </a:cubicBezTo>
                      <a:cubicBezTo>
                        <a:pt x="188" y="104"/>
                        <a:pt x="188" y="104"/>
                        <a:pt x="188" y="104"/>
                      </a:cubicBezTo>
                      <a:cubicBezTo>
                        <a:pt x="191" y="78"/>
                        <a:pt x="191" y="78"/>
                        <a:pt x="191" y="78"/>
                      </a:cubicBezTo>
                      <a:cubicBezTo>
                        <a:pt x="168" y="75"/>
                        <a:pt x="168" y="75"/>
                        <a:pt x="168" y="75"/>
                      </a:cubicBezTo>
                      <a:cubicBezTo>
                        <a:pt x="166" y="101"/>
                        <a:pt x="166" y="101"/>
                        <a:pt x="166" y="101"/>
                      </a:cubicBezTo>
                      <a:cubicBezTo>
                        <a:pt x="174" y="102"/>
                        <a:pt x="174" y="102"/>
                        <a:pt x="174" y="102"/>
                      </a:cubicBezTo>
                      <a:cubicBezTo>
                        <a:pt x="171" y="125"/>
                        <a:pt x="171" y="125"/>
                        <a:pt x="171" y="125"/>
                      </a:cubicBezTo>
                      <a:cubicBezTo>
                        <a:pt x="155" y="122"/>
                        <a:pt x="155" y="122"/>
                        <a:pt x="155" y="122"/>
                      </a:cubicBezTo>
                      <a:cubicBezTo>
                        <a:pt x="156" y="114"/>
                        <a:pt x="156" y="114"/>
                        <a:pt x="156" y="114"/>
                      </a:cubicBezTo>
                      <a:cubicBezTo>
                        <a:pt x="135" y="110"/>
                        <a:pt x="135" y="110"/>
                        <a:pt x="135" y="110"/>
                      </a:cubicBezTo>
                      <a:cubicBezTo>
                        <a:pt x="132" y="136"/>
                        <a:pt x="132" y="136"/>
                        <a:pt x="132" y="136"/>
                      </a:cubicBezTo>
                      <a:cubicBezTo>
                        <a:pt x="140" y="137"/>
                        <a:pt x="140" y="137"/>
                        <a:pt x="140" y="137"/>
                      </a:cubicBezTo>
                      <a:cubicBezTo>
                        <a:pt x="138" y="157"/>
                        <a:pt x="138" y="157"/>
                        <a:pt x="138" y="157"/>
                      </a:cubicBezTo>
                      <a:lnTo>
                        <a:pt x="129" y="155"/>
                      </a:lnTo>
                      <a:close/>
                    </a:path>
                  </a:pathLst>
                </a:custGeom>
                <a:grpFill/>
                <a:ln w="9525">
                  <a:solidFill>
                    <a:schemeClr val="bg1"/>
                  </a:solidFill>
                  <a:round/>
                  <a:headEnd/>
                  <a:tailEnd/>
                </a:ln>
                <a:extLst/>
              </p:spPr>
              <p:txBody>
                <a:bodyPr vert="horz" wrap="square" lIns="91385" tIns="45692" rIns="91385" bIns="45692" numCol="1" anchor="t" anchorCtr="0" compatLnSpc="1">
                  <a:prstTxWarp prst="textNoShape">
                    <a:avLst/>
                  </a:prstTxWarp>
                </a:bodyPr>
                <a:lstStyle/>
                <a:p>
                  <a:pPr marL="0" marR="0" lvl="0" indent="0" algn="l" defTabSz="93203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138" name="Freeform 579"/>
                <p:cNvSpPr>
                  <a:spLocks noEditPoints="1"/>
                </p:cNvSpPr>
                <p:nvPr/>
              </p:nvSpPr>
              <p:spPr bwMode="auto">
                <a:xfrm>
                  <a:off x="5764931" y="4024246"/>
                  <a:ext cx="1123946" cy="1113201"/>
                </a:xfrm>
                <a:custGeom>
                  <a:avLst/>
                  <a:gdLst>
                    <a:gd name="T0" fmla="*/ 346 w 693"/>
                    <a:gd name="T1" fmla="*/ 0 h 693"/>
                    <a:gd name="T2" fmla="*/ 0 w 693"/>
                    <a:gd name="T3" fmla="*/ 347 h 693"/>
                    <a:gd name="T4" fmla="*/ 346 w 693"/>
                    <a:gd name="T5" fmla="*/ 693 h 693"/>
                    <a:gd name="T6" fmla="*/ 693 w 693"/>
                    <a:gd name="T7" fmla="*/ 347 h 693"/>
                    <a:gd name="T8" fmla="*/ 346 w 693"/>
                    <a:gd name="T9" fmla="*/ 0 h 693"/>
                    <a:gd name="T10" fmla="*/ 346 w 693"/>
                    <a:gd name="T11" fmla="*/ 674 h 693"/>
                    <a:gd name="T12" fmla="*/ 19 w 693"/>
                    <a:gd name="T13" fmla="*/ 347 h 693"/>
                    <a:gd name="T14" fmla="*/ 346 w 693"/>
                    <a:gd name="T15" fmla="*/ 19 h 693"/>
                    <a:gd name="T16" fmla="*/ 674 w 693"/>
                    <a:gd name="T17" fmla="*/ 347 h 693"/>
                    <a:gd name="T18" fmla="*/ 346 w 693"/>
                    <a:gd name="T19" fmla="*/ 67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3" h="693">
                      <a:moveTo>
                        <a:pt x="346" y="0"/>
                      </a:moveTo>
                      <a:cubicBezTo>
                        <a:pt x="155" y="0"/>
                        <a:pt x="0" y="155"/>
                        <a:pt x="0" y="347"/>
                      </a:cubicBezTo>
                      <a:cubicBezTo>
                        <a:pt x="0" y="538"/>
                        <a:pt x="155" y="693"/>
                        <a:pt x="346" y="693"/>
                      </a:cubicBezTo>
                      <a:cubicBezTo>
                        <a:pt x="538" y="693"/>
                        <a:pt x="693" y="538"/>
                        <a:pt x="693" y="347"/>
                      </a:cubicBezTo>
                      <a:cubicBezTo>
                        <a:pt x="693" y="155"/>
                        <a:pt x="538" y="0"/>
                        <a:pt x="346" y="0"/>
                      </a:cubicBezTo>
                      <a:close/>
                      <a:moveTo>
                        <a:pt x="346" y="674"/>
                      </a:moveTo>
                      <a:cubicBezTo>
                        <a:pt x="165" y="674"/>
                        <a:pt x="19" y="527"/>
                        <a:pt x="19" y="347"/>
                      </a:cubicBezTo>
                      <a:cubicBezTo>
                        <a:pt x="19" y="166"/>
                        <a:pt x="165" y="19"/>
                        <a:pt x="346" y="19"/>
                      </a:cubicBezTo>
                      <a:cubicBezTo>
                        <a:pt x="527" y="19"/>
                        <a:pt x="674" y="166"/>
                        <a:pt x="674" y="347"/>
                      </a:cubicBezTo>
                      <a:cubicBezTo>
                        <a:pt x="674" y="527"/>
                        <a:pt x="527" y="674"/>
                        <a:pt x="346" y="674"/>
                      </a:cubicBezTo>
                      <a:close/>
                    </a:path>
                  </a:pathLst>
                </a:custGeom>
                <a:grpFill/>
                <a:ln w="9525">
                  <a:solidFill>
                    <a:schemeClr val="bg1"/>
                  </a:solidFill>
                  <a:round/>
                  <a:headEnd/>
                  <a:tailEnd/>
                </a:ln>
                <a:extLst/>
              </p:spPr>
              <p:txBody>
                <a:bodyPr vert="horz" wrap="square" lIns="91385" tIns="45692" rIns="91385" bIns="45692" numCol="1" anchor="t" anchorCtr="0" compatLnSpc="1">
                  <a:prstTxWarp prst="textNoShape">
                    <a:avLst/>
                  </a:prstTxWarp>
                </a:bodyPr>
                <a:lstStyle/>
                <a:p>
                  <a:pPr marL="0" marR="0" lvl="0" indent="0" algn="l" defTabSz="93203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36" name="Freeform 580"/>
              <p:cNvSpPr>
                <a:spLocks/>
              </p:cNvSpPr>
              <p:nvPr/>
            </p:nvSpPr>
            <p:spPr bwMode="auto">
              <a:xfrm>
                <a:off x="4501034" y="4621054"/>
                <a:ext cx="437831" cy="592298"/>
              </a:xfrm>
              <a:custGeom>
                <a:avLst/>
                <a:gdLst>
                  <a:gd name="T0" fmla="*/ 187 w 270"/>
                  <a:gd name="T1" fmla="*/ 150 h 370"/>
                  <a:gd name="T2" fmla="*/ 230 w 270"/>
                  <a:gd name="T3" fmla="*/ 79 h 370"/>
                  <a:gd name="T4" fmla="*/ 151 w 270"/>
                  <a:gd name="T5" fmla="*/ 0 h 370"/>
                  <a:gd name="T6" fmla="*/ 72 w 270"/>
                  <a:gd name="T7" fmla="*/ 79 h 370"/>
                  <a:gd name="T8" fmla="*/ 110 w 270"/>
                  <a:gd name="T9" fmla="*/ 147 h 370"/>
                  <a:gd name="T10" fmla="*/ 28 w 270"/>
                  <a:gd name="T11" fmla="*/ 230 h 370"/>
                  <a:gd name="T12" fmla="*/ 21 w 270"/>
                  <a:gd name="T13" fmla="*/ 312 h 370"/>
                  <a:gd name="T14" fmla="*/ 35 w 270"/>
                  <a:gd name="T15" fmla="*/ 281 h 370"/>
                  <a:gd name="T16" fmla="*/ 39 w 270"/>
                  <a:gd name="T17" fmla="*/ 322 h 370"/>
                  <a:gd name="T18" fmla="*/ 130 w 270"/>
                  <a:gd name="T19" fmla="*/ 356 h 370"/>
                  <a:gd name="T20" fmla="*/ 270 w 270"/>
                  <a:gd name="T21" fmla="*/ 281 h 370"/>
                  <a:gd name="T22" fmla="*/ 187 w 270"/>
                  <a:gd name="T23" fmla="*/ 15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0" h="370">
                    <a:moveTo>
                      <a:pt x="187" y="150"/>
                    </a:moveTo>
                    <a:cubicBezTo>
                      <a:pt x="213" y="137"/>
                      <a:pt x="230" y="110"/>
                      <a:pt x="230" y="79"/>
                    </a:cubicBezTo>
                    <a:cubicBezTo>
                      <a:pt x="230" y="35"/>
                      <a:pt x="195" y="0"/>
                      <a:pt x="151" y="0"/>
                    </a:cubicBezTo>
                    <a:cubicBezTo>
                      <a:pt x="107" y="0"/>
                      <a:pt x="72" y="35"/>
                      <a:pt x="72" y="79"/>
                    </a:cubicBezTo>
                    <a:cubicBezTo>
                      <a:pt x="72" y="108"/>
                      <a:pt x="87" y="133"/>
                      <a:pt x="110" y="147"/>
                    </a:cubicBezTo>
                    <a:cubicBezTo>
                      <a:pt x="70" y="155"/>
                      <a:pt x="50" y="180"/>
                      <a:pt x="28" y="230"/>
                    </a:cubicBezTo>
                    <a:cubicBezTo>
                      <a:pt x="0" y="294"/>
                      <a:pt x="21" y="312"/>
                      <a:pt x="21" y="312"/>
                    </a:cubicBezTo>
                    <a:cubicBezTo>
                      <a:pt x="35" y="281"/>
                      <a:pt x="35" y="281"/>
                      <a:pt x="35" y="281"/>
                    </a:cubicBezTo>
                    <a:cubicBezTo>
                      <a:pt x="39" y="322"/>
                      <a:pt x="39" y="322"/>
                      <a:pt x="39" y="322"/>
                    </a:cubicBezTo>
                    <a:cubicBezTo>
                      <a:pt x="39" y="322"/>
                      <a:pt x="63" y="350"/>
                      <a:pt x="130" y="356"/>
                    </a:cubicBezTo>
                    <a:cubicBezTo>
                      <a:pt x="201" y="362"/>
                      <a:pt x="270" y="370"/>
                      <a:pt x="270" y="281"/>
                    </a:cubicBezTo>
                    <a:cubicBezTo>
                      <a:pt x="270" y="211"/>
                      <a:pt x="234" y="166"/>
                      <a:pt x="187" y="150"/>
                    </a:cubicBezTo>
                    <a:close/>
                  </a:path>
                </a:pathLst>
              </a:custGeom>
              <a:noFill/>
              <a:ln w="9525">
                <a:solidFill>
                  <a:schemeClr val="bg1"/>
                </a:solidFill>
                <a:round/>
                <a:headEnd/>
                <a:tailEnd/>
              </a:ln>
              <a:extLst/>
            </p:spPr>
            <p:txBody>
              <a:bodyPr vert="horz" wrap="square" lIns="91385" tIns="45692" rIns="91385" bIns="45692" numCol="1" anchor="t" anchorCtr="0" compatLnSpc="1">
                <a:prstTxWarp prst="textNoShape">
                  <a:avLst/>
                </a:prstTxWarp>
              </a:bodyPr>
              <a:lstStyle/>
              <a:p>
                <a:pPr marL="0" marR="0" lvl="0" indent="0" algn="l" defTabSz="93203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grpSp>
      <p:sp>
        <p:nvSpPr>
          <p:cNvPr id="139" name="TextBox 138"/>
          <p:cNvSpPr txBox="1"/>
          <p:nvPr/>
        </p:nvSpPr>
        <p:spPr>
          <a:xfrm>
            <a:off x="8877590" y="6433559"/>
            <a:ext cx="1619472" cy="331430"/>
          </a:xfrm>
          <a:prstGeom prst="rect">
            <a:avLst/>
          </a:prstGeom>
          <a:noFill/>
        </p:spPr>
        <p:txBody>
          <a:bodyPr wrap="square" lIns="0" tIns="0" rIns="0" bIns="0"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mn-cs"/>
              </a:rPr>
              <a:t>Automation</a:t>
            </a:r>
            <a:endParaRPr kumimoji="0" lang="en-US" sz="1224"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31881" rtl="0" eaLnBrk="1" fontAlgn="auto" latinLnBrk="0" hangingPunct="1">
              <a:lnSpc>
                <a:spcPct val="90000"/>
              </a:lnSpc>
              <a:spcBef>
                <a:spcPts val="0"/>
              </a:spcBef>
              <a:spcAft>
                <a:spcPts val="0"/>
              </a:spcAft>
              <a:buClrTx/>
              <a:buSzTx/>
              <a:buFontTx/>
              <a:buNone/>
              <a:tabLst/>
              <a:defRPr/>
            </a:pPr>
            <a:endParaRPr kumimoji="0" lang="en-US" sz="1224" b="0" i="0" u="none" strike="noStrike" kern="0" cap="none" spc="0" normalizeH="0" baseline="0" noProof="0" dirty="0">
              <a:ln>
                <a:noFill/>
              </a:ln>
              <a:solidFill>
                <a:srgbClr val="FFFFFF"/>
              </a:solidFill>
              <a:effectLst/>
              <a:uLnTx/>
              <a:uFillTx/>
              <a:latin typeface="Segoe UI"/>
              <a:ea typeface="+mn-ea"/>
              <a:cs typeface="+mn-cs"/>
            </a:endParaRPr>
          </a:p>
        </p:txBody>
      </p:sp>
      <p:sp>
        <p:nvSpPr>
          <p:cNvPr id="143" name="Rectangle 142"/>
          <p:cNvSpPr/>
          <p:nvPr/>
        </p:nvSpPr>
        <p:spPr bwMode="auto">
          <a:xfrm>
            <a:off x="10715818" y="228920"/>
            <a:ext cx="1584976" cy="1016535"/>
          </a:xfrm>
          <a:prstGeom prst="rect">
            <a:avLst/>
          </a:prstGeom>
          <a:solidFill>
            <a:srgbClr val="FFFFFF">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4" name="Elbow Connector 143"/>
          <p:cNvCxnSpPr/>
          <p:nvPr/>
        </p:nvCxnSpPr>
        <p:spPr>
          <a:xfrm flipV="1">
            <a:off x="3007576" y="3759526"/>
            <a:ext cx="2001359" cy="534462"/>
          </a:xfrm>
          <a:prstGeom prst="bentConnector3">
            <a:avLst>
              <a:gd name="adj1" fmla="val 50000"/>
            </a:avLst>
          </a:prstGeom>
          <a:ln>
            <a:solidFill>
              <a:schemeClr val="tx1">
                <a:alpha val="5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5" name="Group 79"/>
          <p:cNvGrpSpPr>
            <a:grpSpLocks noChangeAspect="1"/>
          </p:cNvGrpSpPr>
          <p:nvPr/>
        </p:nvGrpSpPr>
        <p:grpSpPr bwMode="black">
          <a:xfrm>
            <a:off x="1998617" y="5688148"/>
            <a:ext cx="707076" cy="703107"/>
            <a:chOff x="2462213" y="1598613"/>
            <a:chExt cx="4222750" cy="3667125"/>
          </a:xfrm>
          <a:solidFill>
            <a:srgbClr val="FFFFFF"/>
          </a:solidFill>
        </p:grpSpPr>
        <p:sp>
          <p:nvSpPr>
            <p:cNvPr id="147" name="Rectangle 6"/>
            <p:cNvSpPr>
              <a:spLocks noChangeArrowheads="1"/>
            </p:cNvSpPr>
            <p:nvPr/>
          </p:nvSpPr>
          <p:spPr bwMode="black">
            <a:xfrm>
              <a:off x="5564188"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48" name="Rectangle 7"/>
            <p:cNvSpPr>
              <a:spLocks noChangeArrowheads="1"/>
            </p:cNvSpPr>
            <p:nvPr/>
          </p:nvSpPr>
          <p:spPr bwMode="black">
            <a:xfrm>
              <a:off x="5795963" y="3346451"/>
              <a:ext cx="11271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49" name="Rectangle 8"/>
            <p:cNvSpPr>
              <a:spLocks noChangeArrowheads="1"/>
            </p:cNvSpPr>
            <p:nvPr/>
          </p:nvSpPr>
          <p:spPr bwMode="black">
            <a:xfrm>
              <a:off x="3092451"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50" name="Rectangle 9"/>
            <p:cNvSpPr>
              <a:spLocks noChangeArrowheads="1"/>
            </p:cNvSpPr>
            <p:nvPr/>
          </p:nvSpPr>
          <p:spPr bwMode="black">
            <a:xfrm>
              <a:off x="3324226" y="3346451"/>
              <a:ext cx="1174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51"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52"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62"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63"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64"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66"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69"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72"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75" name="Freeform 18"/>
            <p:cNvSpPr>
              <a:spLocks/>
            </p:cNvSpPr>
            <p:nvPr/>
          </p:nvSpPr>
          <p:spPr bwMode="black">
            <a:xfrm>
              <a:off x="3579813" y="2892426"/>
              <a:ext cx="1833564" cy="1068389"/>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76"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77"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78"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79"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81"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82"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83"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84"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85" name="Oval 27"/>
            <p:cNvSpPr>
              <a:spLocks noChangeArrowheads="1"/>
            </p:cNvSpPr>
            <p:nvPr/>
          </p:nvSpPr>
          <p:spPr bwMode="black">
            <a:xfrm>
              <a:off x="62245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86" name="Oval 28"/>
            <p:cNvSpPr>
              <a:spLocks noChangeArrowheads="1"/>
            </p:cNvSpPr>
            <p:nvPr/>
          </p:nvSpPr>
          <p:spPr bwMode="black">
            <a:xfrm>
              <a:off x="64531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87" name="Oval 29"/>
            <p:cNvSpPr>
              <a:spLocks noChangeArrowheads="1"/>
            </p:cNvSpPr>
            <p:nvPr/>
          </p:nvSpPr>
          <p:spPr bwMode="black">
            <a:xfrm>
              <a:off x="6340476"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88"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90"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grpSp>
      <p:sp>
        <p:nvSpPr>
          <p:cNvPr id="191" name="TextBox 190"/>
          <p:cNvSpPr txBox="1"/>
          <p:nvPr/>
        </p:nvSpPr>
        <p:spPr>
          <a:xfrm>
            <a:off x="1920955" y="6485192"/>
            <a:ext cx="858074" cy="129682"/>
          </a:xfrm>
          <a:prstGeom prst="rect">
            <a:avLst/>
          </a:prstGeom>
          <a:noFill/>
        </p:spPr>
        <p:txBody>
          <a:bodyPr wrap="square" lIns="0" tIns="0" rIns="0" bIns="0"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FFFFFF"/>
                </a:solidFill>
                <a:effectLst/>
                <a:uLnTx/>
                <a:uFillTx/>
                <a:latin typeface="Segoe UI"/>
                <a:ea typeface="+mn-ea"/>
                <a:cs typeface="+mn-cs"/>
              </a:rPr>
              <a:t>AVAILABILITY</a:t>
            </a:r>
          </a:p>
        </p:txBody>
      </p:sp>
      <p:grpSp>
        <p:nvGrpSpPr>
          <p:cNvPr id="192" name="Group 191"/>
          <p:cNvGrpSpPr/>
          <p:nvPr/>
        </p:nvGrpSpPr>
        <p:grpSpPr>
          <a:xfrm>
            <a:off x="10595842" y="5681297"/>
            <a:ext cx="641546" cy="669928"/>
            <a:chOff x="9632364" y="1984942"/>
            <a:chExt cx="1166759" cy="1069201"/>
          </a:xfrm>
          <a:solidFill>
            <a:srgbClr val="FFFFFF"/>
          </a:solidFill>
        </p:grpSpPr>
        <p:sp>
          <p:nvSpPr>
            <p:cNvPr id="194" name="Freeform 287"/>
            <p:cNvSpPr>
              <a:spLocks/>
            </p:cNvSpPr>
            <p:nvPr/>
          </p:nvSpPr>
          <p:spPr bwMode="auto">
            <a:xfrm>
              <a:off x="10305580" y="2032377"/>
              <a:ext cx="58227" cy="74998"/>
            </a:xfrm>
            <a:custGeom>
              <a:avLst/>
              <a:gdLst>
                <a:gd name="T0" fmla="*/ 200 w 210"/>
                <a:gd name="T1" fmla="*/ 0 h 232"/>
                <a:gd name="T2" fmla="*/ 210 w 210"/>
                <a:gd name="T3" fmla="*/ 68 h 232"/>
                <a:gd name="T4" fmla="*/ 68 w 210"/>
                <a:gd name="T5" fmla="*/ 89 h 232"/>
                <a:gd name="T6" fmla="*/ 68 w 210"/>
                <a:gd name="T7" fmla="*/ 232 h 232"/>
                <a:gd name="T8" fmla="*/ 0 w 210"/>
                <a:gd name="T9" fmla="*/ 232 h 232"/>
                <a:gd name="T10" fmla="*/ 0 w 210"/>
                <a:gd name="T11" fmla="*/ 31 h 232"/>
                <a:gd name="T12" fmla="*/ 29 w 210"/>
                <a:gd name="T13" fmla="*/ 27 h 232"/>
                <a:gd name="T14" fmla="*/ 200 w 210"/>
                <a:gd name="T15" fmla="*/ 0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32">
                  <a:moveTo>
                    <a:pt x="200" y="0"/>
                  </a:moveTo>
                  <a:lnTo>
                    <a:pt x="210" y="68"/>
                  </a:lnTo>
                  <a:lnTo>
                    <a:pt x="68" y="89"/>
                  </a:lnTo>
                  <a:lnTo>
                    <a:pt x="68" y="232"/>
                  </a:lnTo>
                  <a:lnTo>
                    <a:pt x="0" y="232"/>
                  </a:lnTo>
                  <a:lnTo>
                    <a:pt x="0" y="31"/>
                  </a:lnTo>
                  <a:lnTo>
                    <a:pt x="29" y="27"/>
                  </a:lnTo>
                  <a:lnTo>
                    <a:pt x="200"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95" name="Freeform 288"/>
            <p:cNvSpPr>
              <a:spLocks noEditPoints="1"/>
            </p:cNvSpPr>
            <p:nvPr/>
          </p:nvSpPr>
          <p:spPr bwMode="auto">
            <a:xfrm>
              <a:off x="10302807" y="2143271"/>
              <a:ext cx="21627" cy="742928"/>
            </a:xfrm>
            <a:custGeom>
              <a:avLst/>
              <a:gdLst>
                <a:gd name="T0" fmla="*/ 1 w 76"/>
                <a:gd name="T1" fmla="*/ 1946 h 2319"/>
                <a:gd name="T2" fmla="*/ 70 w 76"/>
                <a:gd name="T3" fmla="*/ 1946 h 2319"/>
                <a:gd name="T4" fmla="*/ 69 w 76"/>
                <a:gd name="T5" fmla="*/ 2319 h 2319"/>
                <a:gd name="T6" fmla="*/ 0 w 76"/>
                <a:gd name="T7" fmla="*/ 2319 h 2319"/>
                <a:gd name="T8" fmla="*/ 1 w 76"/>
                <a:gd name="T9" fmla="*/ 1946 h 2319"/>
                <a:gd name="T10" fmla="*/ 2 w 76"/>
                <a:gd name="T11" fmla="*/ 1459 h 2319"/>
                <a:gd name="T12" fmla="*/ 71 w 76"/>
                <a:gd name="T13" fmla="*/ 1459 h 2319"/>
                <a:gd name="T14" fmla="*/ 70 w 76"/>
                <a:gd name="T15" fmla="*/ 1833 h 2319"/>
                <a:gd name="T16" fmla="*/ 1 w 76"/>
                <a:gd name="T17" fmla="*/ 1833 h 2319"/>
                <a:gd name="T18" fmla="*/ 2 w 76"/>
                <a:gd name="T19" fmla="*/ 1459 h 2319"/>
                <a:gd name="T20" fmla="*/ 5 w 76"/>
                <a:gd name="T21" fmla="*/ 972 h 2319"/>
                <a:gd name="T22" fmla="*/ 74 w 76"/>
                <a:gd name="T23" fmla="*/ 972 h 2319"/>
                <a:gd name="T24" fmla="*/ 72 w 76"/>
                <a:gd name="T25" fmla="*/ 1346 h 2319"/>
                <a:gd name="T26" fmla="*/ 3 w 76"/>
                <a:gd name="T27" fmla="*/ 1346 h 2319"/>
                <a:gd name="T28" fmla="*/ 5 w 76"/>
                <a:gd name="T29" fmla="*/ 972 h 2319"/>
                <a:gd name="T30" fmla="*/ 6 w 76"/>
                <a:gd name="T31" fmla="*/ 487 h 2319"/>
                <a:gd name="T32" fmla="*/ 75 w 76"/>
                <a:gd name="T33" fmla="*/ 487 h 2319"/>
                <a:gd name="T34" fmla="*/ 74 w 76"/>
                <a:gd name="T35" fmla="*/ 860 h 2319"/>
                <a:gd name="T36" fmla="*/ 5 w 76"/>
                <a:gd name="T37" fmla="*/ 860 h 2319"/>
                <a:gd name="T38" fmla="*/ 6 w 76"/>
                <a:gd name="T39" fmla="*/ 487 h 2319"/>
                <a:gd name="T40" fmla="*/ 7 w 76"/>
                <a:gd name="T41" fmla="*/ 0 h 2319"/>
                <a:gd name="T42" fmla="*/ 76 w 76"/>
                <a:gd name="T43" fmla="*/ 0 h 2319"/>
                <a:gd name="T44" fmla="*/ 75 w 76"/>
                <a:gd name="T45" fmla="*/ 374 h 2319"/>
                <a:gd name="T46" fmla="*/ 6 w 76"/>
                <a:gd name="T47" fmla="*/ 374 h 2319"/>
                <a:gd name="T48" fmla="*/ 7 w 76"/>
                <a:gd name="T49" fmla="*/ 0 h 2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2319">
                  <a:moveTo>
                    <a:pt x="1" y="1946"/>
                  </a:moveTo>
                  <a:lnTo>
                    <a:pt x="70" y="1946"/>
                  </a:lnTo>
                  <a:lnTo>
                    <a:pt x="69" y="2319"/>
                  </a:lnTo>
                  <a:lnTo>
                    <a:pt x="0" y="2319"/>
                  </a:lnTo>
                  <a:lnTo>
                    <a:pt x="1" y="1946"/>
                  </a:lnTo>
                  <a:close/>
                  <a:moveTo>
                    <a:pt x="2" y="1459"/>
                  </a:moveTo>
                  <a:lnTo>
                    <a:pt x="71" y="1459"/>
                  </a:lnTo>
                  <a:lnTo>
                    <a:pt x="70" y="1833"/>
                  </a:lnTo>
                  <a:lnTo>
                    <a:pt x="1" y="1833"/>
                  </a:lnTo>
                  <a:lnTo>
                    <a:pt x="2" y="1459"/>
                  </a:lnTo>
                  <a:close/>
                  <a:moveTo>
                    <a:pt x="5" y="972"/>
                  </a:moveTo>
                  <a:lnTo>
                    <a:pt x="74" y="972"/>
                  </a:lnTo>
                  <a:lnTo>
                    <a:pt x="72" y="1346"/>
                  </a:lnTo>
                  <a:lnTo>
                    <a:pt x="3" y="1346"/>
                  </a:lnTo>
                  <a:lnTo>
                    <a:pt x="5" y="972"/>
                  </a:lnTo>
                  <a:close/>
                  <a:moveTo>
                    <a:pt x="6" y="487"/>
                  </a:moveTo>
                  <a:lnTo>
                    <a:pt x="75" y="487"/>
                  </a:lnTo>
                  <a:lnTo>
                    <a:pt x="74" y="860"/>
                  </a:lnTo>
                  <a:lnTo>
                    <a:pt x="5" y="860"/>
                  </a:lnTo>
                  <a:lnTo>
                    <a:pt x="6" y="487"/>
                  </a:lnTo>
                  <a:close/>
                  <a:moveTo>
                    <a:pt x="7" y="0"/>
                  </a:moveTo>
                  <a:lnTo>
                    <a:pt x="76" y="0"/>
                  </a:lnTo>
                  <a:lnTo>
                    <a:pt x="75" y="374"/>
                  </a:lnTo>
                  <a:lnTo>
                    <a:pt x="6" y="374"/>
                  </a:lnTo>
                  <a:lnTo>
                    <a:pt x="7"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96" name="Freeform 289"/>
            <p:cNvSpPr>
              <a:spLocks/>
            </p:cNvSpPr>
            <p:nvPr/>
          </p:nvSpPr>
          <p:spPr bwMode="auto">
            <a:xfrm>
              <a:off x="10302807" y="2923377"/>
              <a:ext cx="58782" cy="76921"/>
            </a:xfrm>
            <a:custGeom>
              <a:avLst/>
              <a:gdLst>
                <a:gd name="T0" fmla="*/ 0 w 210"/>
                <a:gd name="T1" fmla="*/ 0 h 239"/>
                <a:gd name="T2" fmla="*/ 69 w 210"/>
                <a:gd name="T3" fmla="*/ 0 h 239"/>
                <a:gd name="T4" fmla="*/ 69 w 210"/>
                <a:gd name="T5" fmla="*/ 144 h 239"/>
                <a:gd name="T6" fmla="*/ 210 w 210"/>
                <a:gd name="T7" fmla="*/ 171 h 239"/>
                <a:gd name="T8" fmla="*/ 198 w 210"/>
                <a:gd name="T9" fmla="*/ 239 h 239"/>
                <a:gd name="T10" fmla="*/ 28 w 210"/>
                <a:gd name="T11" fmla="*/ 207 h 239"/>
                <a:gd name="T12" fmla="*/ 0 w 210"/>
                <a:gd name="T13" fmla="*/ 201 h 239"/>
                <a:gd name="T14" fmla="*/ 0 w 210"/>
                <a:gd name="T15" fmla="*/ 0 h 2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39">
                  <a:moveTo>
                    <a:pt x="0" y="0"/>
                  </a:moveTo>
                  <a:lnTo>
                    <a:pt x="69" y="0"/>
                  </a:lnTo>
                  <a:lnTo>
                    <a:pt x="69" y="144"/>
                  </a:lnTo>
                  <a:lnTo>
                    <a:pt x="210" y="171"/>
                  </a:lnTo>
                  <a:lnTo>
                    <a:pt x="198" y="239"/>
                  </a:lnTo>
                  <a:lnTo>
                    <a:pt x="28" y="207"/>
                  </a:lnTo>
                  <a:lnTo>
                    <a:pt x="0" y="201"/>
                  </a:lnTo>
                  <a:lnTo>
                    <a:pt x="0"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97" name="Freeform 290"/>
            <p:cNvSpPr>
              <a:spLocks noEditPoints="1"/>
            </p:cNvSpPr>
            <p:nvPr/>
          </p:nvSpPr>
          <p:spPr bwMode="auto">
            <a:xfrm>
              <a:off x="10385988" y="2984914"/>
              <a:ext cx="333280" cy="69229"/>
            </a:xfrm>
            <a:custGeom>
              <a:avLst/>
              <a:gdLst>
                <a:gd name="T0" fmla="*/ 451 w 1202"/>
                <a:gd name="T1" fmla="*/ 82 h 216"/>
                <a:gd name="T2" fmla="*/ 788 w 1202"/>
                <a:gd name="T3" fmla="*/ 145 h 216"/>
                <a:gd name="T4" fmla="*/ 776 w 1202"/>
                <a:gd name="T5" fmla="*/ 212 h 216"/>
                <a:gd name="T6" fmla="*/ 438 w 1202"/>
                <a:gd name="T7" fmla="*/ 150 h 216"/>
                <a:gd name="T8" fmla="*/ 451 w 1202"/>
                <a:gd name="T9" fmla="*/ 82 h 216"/>
                <a:gd name="T10" fmla="*/ 1178 w 1202"/>
                <a:gd name="T11" fmla="*/ 4 h 216"/>
                <a:gd name="T12" fmla="*/ 1202 w 1202"/>
                <a:gd name="T13" fmla="*/ 68 h 216"/>
                <a:gd name="T14" fmla="*/ 893 w 1202"/>
                <a:gd name="T15" fmla="*/ 216 h 216"/>
                <a:gd name="T16" fmla="*/ 869 w 1202"/>
                <a:gd name="T17" fmla="*/ 152 h 216"/>
                <a:gd name="T18" fmla="*/ 1178 w 1202"/>
                <a:gd name="T19" fmla="*/ 4 h 216"/>
                <a:gd name="T20" fmla="*/ 13 w 1202"/>
                <a:gd name="T21" fmla="*/ 0 h 216"/>
                <a:gd name="T22" fmla="*/ 350 w 1202"/>
                <a:gd name="T23" fmla="*/ 63 h 216"/>
                <a:gd name="T24" fmla="*/ 338 w 1202"/>
                <a:gd name="T25" fmla="*/ 131 h 216"/>
                <a:gd name="T26" fmla="*/ 0 w 1202"/>
                <a:gd name="T27" fmla="*/ 68 h 216"/>
                <a:gd name="T28" fmla="*/ 13 w 1202"/>
                <a:gd name="T2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2" h="216">
                  <a:moveTo>
                    <a:pt x="451" y="82"/>
                  </a:moveTo>
                  <a:lnTo>
                    <a:pt x="788" y="145"/>
                  </a:lnTo>
                  <a:lnTo>
                    <a:pt x="776" y="212"/>
                  </a:lnTo>
                  <a:lnTo>
                    <a:pt x="438" y="150"/>
                  </a:lnTo>
                  <a:lnTo>
                    <a:pt x="451" y="82"/>
                  </a:lnTo>
                  <a:close/>
                  <a:moveTo>
                    <a:pt x="1178" y="4"/>
                  </a:moveTo>
                  <a:lnTo>
                    <a:pt x="1202" y="68"/>
                  </a:lnTo>
                  <a:lnTo>
                    <a:pt x="893" y="216"/>
                  </a:lnTo>
                  <a:lnTo>
                    <a:pt x="869" y="152"/>
                  </a:lnTo>
                  <a:lnTo>
                    <a:pt x="1178" y="4"/>
                  </a:lnTo>
                  <a:close/>
                  <a:moveTo>
                    <a:pt x="13" y="0"/>
                  </a:moveTo>
                  <a:lnTo>
                    <a:pt x="350" y="63"/>
                  </a:lnTo>
                  <a:lnTo>
                    <a:pt x="338" y="131"/>
                  </a:lnTo>
                  <a:lnTo>
                    <a:pt x="0" y="68"/>
                  </a:lnTo>
                  <a:lnTo>
                    <a:pt x="13"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98" name="Freeform 291"/>
            <p:cNvSpPr>
              <a:spLocks/>
            </p:cNvSpPr>
            <p:nvPr/>
          </p:nvSpPr>
          <p:spPr bwMode="auto">
            <a:xfrm>
              <a:off x="10738678" y="2902224"/>
              <a:ext cx="56009" cy="89741"/>
            </a:xfrm>
            <a:custGeom>
              <a:avLst/>
              <a:gdLst>
                <a:gd name="T0" fmla="*/ 133 w 202"/>
                <a:gd name="T1" fmla="*/ 0 h 280"/>
                <a:gd name="T2" fmla="*/ 202 w 202"/>
                <a:gd name="T3" fmla="*/ 0 h 280"/>
                <a:gd name="T4" fmla="*/ 202 w 202"/>
                <a:gd name="T5" fmla="*/ 196 h 280"/>
                <a:gd name="T6" fmla="*/ 180 w 202"/>
                <a:gd name="T7" fmla="*/ 206 h 280"/>
                <a:gd name="T8" fmla="*/ 25 w 202"/>
                <a:gd name="T9" fmla="*/ 280 h 280"/>
                <a:gd name="T10" fmla="*/ 0 w 202"/>
                <a:gd name="T11" fmla="*/ 216 h 280"/>
                <a:gd name="T12" fmla="*/ 133 w 202"/>
                <a:gd name="T13" fmla="*/ 154 h 280"/>
                <a:gd name="T14" fmla="*/ 133 w 202"/>
                <a:gd name="T15" fmla="*/ 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80">
                  <a:moveTo>
                    <a:pt x="133" y="0"/>
                  </a:moveTo>
                  <a:lnTo>
                    <a:pt x="202" y="0"/>
                  </a:lnTo>
                  <a:lnTo>
                    <a:pt x="202" y="196"/>
                  </a:lnTo>
                  <a:lnTo>
                    <a:pt x="180" y="206"/>
                  </a:lnTo>
                  <a:lnTo>
                    <a:pt x="25" y="280"/>
                  </a:lnTo>
                  <a:lnTo>
                    <a:pt x="0" y="216"/>
                  </a:lnTo>
                  <a:lnTo>
                    <a:pt x="133" y="154"/>
                  </a:lnTo>
                  <a:lnTo>
                    <a:pt x="133"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99" name="Freeform 292"/>
            <p:cNvSpPr>
              <a:spLocks noEditPoints="1"/>
            </p:cNvSpPr>
            <p:nvPr/>
          </p:nvSpPr>
          <p:spPr bwMode="auto">
            <a:xfrm>
              <a:off x="10775832" y="2161219"/>
              <a:ext cx="23291" cy="707032"/>
            </a:xfrm>
            <a:custGeom>
              <a:avLst/>
              <a:gdLst>
                <a:gd name="T0" fmla="*/ 3 w 85"/>
                <a:gd name="T1" fmla="*/ 1849 h 2205"/>
                <a:gd name="T2" fmla="*/ 72 w 85"/>
                <a:gd name="T3" fmla="*/ 1849 h 2205"/>
                <a:gd name="T4" fmla="*/ 69 w 85"/>
                <a:gd name="T5" fmla="*/ 2205 h 2205"/>
                <a:gd name="T6" fmla="*/ 0 w 85"/>
                <a:gd name="T7" fmla="*/ 2205 h 2205"/>
                <a:gd name="T8" fmla="*/ 3 w 85"/>
                <a:gd name="T9" fmla="*/ 1849 h 2205"/>
                <a:gd name="T10" fmla="*/ 5 w 85"/>
                <a:gd name="T11" fmla="*/ 1388 h 2205"/>
                <a:gd name="T12" fmla="*/ 74 w 85"/>
                <a:gd name="T13" fmla="*/ 1388 h 2205"/>
                <a:gd name="T14" fmla="*/ 72 w 85"/>
                <a:gd name="T15" fmla="*/ 1743 h 2205"/>
                <a:gd name="T16" fmla="*/ 3 w 85"/>
                <a:gd name="T17" fmla="*/ 1743 h 2205"/>
                <a:gd name="T18" fmla="*/ 5 w 85"/>
                <a:gd name="T19" fmla="*/ 1388 h 2205"/>
                <a:gd name="T20" fmla="*/ 9 w 85"/>
                <a:gd name="T21" fmla="*/ 925 h 2205"/>
                <a:gd name="T22" fmla="*/ 78 w 85"/>
                <a:gd name="T23" fmla="*/ 925 h 2205"/>
                <a:gd name="T24" fmla="*/ 76 w 85"/>
                <a:gd name="T25" fmla="*/ 1280 h 2205"/>
                <a:gd name="T26" fmla="*/ 7 w 85"/>
                <a:gd name="T27" fmla="*/ 1280 h 2205"/>
                <a:gd name="T28" fmla="*/ 9 w 85"/>
                <a:gd name="T29" fmla="*/ 925 h 2205"/>
                <a:gd name="T30" fmla="*/ 12 w 85"/>
                <a:gd name="T31" fmla="*/ 463 h 2205"/>
                <a:gd name="T32" fmla="*/ 81 w 85"/>
                <a:gd name="T33" fmla="*/ 463 h 2205"/>
                <a:gd name="T34" fmla="*/ 78 w 85"/>
                <a:gd name="T35" fmla="*/ 819 h 2205"/>
                <a:gd name="T36" fmla="*/ 9 w 85"/>
                <a:gd name="T37" fmla="*/ 819 h 2205"/>
                <a:gd name="T38" fmla="*/ 12 w 85"/>
                <a:gd name="T39" fmla="*/ 463 h 2205"/>
                <a:gd name="T40" fmla="*/ 16 w 85"/>
                <a:gd name="T41" fmla="*/ 0 h 2205"/>
                <a:gd name="T42" fmla="*/ 85 w 85"/>
                <a:gd name="T43" fmla="*/ 0 h 2205"/>
                <a:gd name="T44" fmla="*/ 82 w 85"/>
                <a:gd name="T45" fmla="*/ 357 h 2205"/>
                <a:gd name="T46" fmla="*/ 13 w 85"/>
                <a:gd name="T47" fmla="*/ 357 h 2205"/>
                <a:gd name="T48" fmla="*/ 16 w 85"/>
                <a:gd name="T49"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2205">
                  <a:moveTo>
                    <a:pt x="3" y="1849"/>
                  </a:moveTo>
                  <a:lnTo>
                    <a:pt x="72" y="1849"/>
                  </a:lnTo>
                  <a:lnTo>
                    <a:pt x="69" y="2205"/>
                  </a:lnTo>
                  <a:lnTo>
                    <a:pt x="0" y="2205"/>
                  </a:lnTo>
                  <a:lnTo>
                    <a:pt x="3" y="1849"/>
                  </a:lnTo>
                  <a:close/>
                  <a:moveTo>
                    <a:pt x="5" y="1388"/>
                  </a:moveTo>
                  <a:lnTo>
                    <a:pt x="74" y="1388"/>
                  </a:lnTo>
                  <a:lnTo>
                    <a:pt x="72" y="1743"/>
                  </a:lnTo>
                  <a:lnTo>
                    <a:pt x="3" y="1743"/>
                  </a:lnTo>
                  <a:lnTo>
                    <a:pt x="5" y="1388"/>
                  </a:lnTo>
                  <a:close/>
                  <a:moveTo>
                    <a:pt x="9" y="925"/>
                  </a:moveTo>
                  <a:lnTo>
                    <a:pt x="78" y="925"/>
                  </a:lnTo>
                  <a:lnTo>
                    <a:pt x="76" y="1280"/>
                  </a:lnTo>
                  <a:lnTo>
                    <a:pt x="7" y="1280"/>
                  </a:lnTo>
                  <a:lnTo>
                    <a:pt x="9" y="925"/>
                  </a:lnTo>
                  <a:close/>
                  <a:moveTo>
                    <a:pt x="12" y="463"/>
                  </a:moveTo>
                  <a:lnTo>
                    <a:pt x="81" y="463"/>
                  </a:lnTo>
                  <a:lnTo>
                    <a:pt x="78" y="819"/>
                  </a:lnTo>
                  <a:lnTo>
                    <a:pt x="9" y="819"/>
                  </a:lnTo>
                  <a:lnTo>
                    <a:pt x="12" y="463"/>
                  </a:lnTo>
                  <a:close/>
                  <a:moveTo>
                    <a:pt x="16" y="0"/>
                  </a:moveTo>
                  <a:lnTo>
                    <a:pt x="85" y="0"/>
                  </a:lnTo>
                  <a:lnTo>
                    <a:pt x="82" y="357"/>
                  </a:lnTo>
                  <a:lnTo>
                    <a:pt x="13" y="357"/>
                  </a:lnTo>
                  <a:lnTo>
                    <a:pt x="16"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200" name="Freeform 293"/>
            <p:cNvSpPr>
              <a:spLocks/>
            </p:cNvSpPr>
            <p:nvPr/>
          </p:nvSpPr>
          <p:spPr bwMode="auto">
            <a:xfrm>
              <a:off x="10742560" y="2039428"/>
              <a:ext cx="56563" cy="87177"/>
            </a:xfrm>
            <a:custGeom>
              <a:avLst/>
              <a:gdLst>
                <a:gd name="T0" fmla="*/ 23 w 206"/>
                <a:gd name="T1" fmla="*/ 0 h 273"/>
                <a:gd name="T2" fmla="*/ 183 w 206"/>
                <a:gd name="T3" fmla="*/ 67 h 273"/>
                <a:gd name="T4" fmla="*/ 206 w 206"/>
                <a:gd name="T5" fmla="*/ 76 h 273"/>
                <a:gd name="T6" fmla="*/ 206 w 206"/>
                <a:gd name="T7" fmla="*/ 100 h 273"/>
                <a:gd name="T8" fmla="*/ 205 w 206"/>
                <a:gd name="T9" fmla="*/ 273 h 273"/>
                <a:gd name="T10" fmla="*/ 136 w 206"/>
                <a:gd name="T11" fmla="*/ 271 h 273"/>
                <a:gd name="T12" fmla="*/ 137 w 206"/>
                <a:gd name="T13" fmla="*/ 122 h 273"/>
                <a:gd name="T14" fmla="*/ 0 w 206"/>
                <a:gd name="T15" fmla="*/ 66 h 273"/>
                <a:gd name="T16" fmla="*/ 23 w 206"/>
                <a:gd name="T17"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73">
                  <a:moveTo>
                    <a:pt x="23" y="0"/>
                  </a:moveTo>
                  <a:lnTo>
                    <a:pt x="183" y="67"/>
                  </a:lnTo>
                  <a:lnTo>
                    <a:pt x="206" y="76"/>
                  </a:lnTo>
                  <a:lnTo>
                    <a:pt x="206" y="100"/>
                  </a:lnTo>
                  <a:lnTo>
                    <a:pt x="205" y="273"/>
                  </a:lnTo>
                  <a:lnTo>
                    <a:pt x="136" y="271"/>
                  </a:lnTo>
                  <a:lnTo>
                    <a:pt x="137" y="122"/>
                  </a:lnTo>
                  <a:lnTo>
                    <a:pt x="0" y="66"/>
                  </a:lnTo>
                  <a:lnTo>
                    <a:pt x="23"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201" name="Freeform 294"/>
            <p:cNvSpPr>
              <a:spLocks noEditPoints="1"/>
            </p:cNvSpPr>
            <p:nvPr/>
          </p:nvSpPr>
          <p:spPr bwMode="auto">
            <a:xfrm>
              <a:off x="10388761" y="1984942"/>
              <a:ext cx="333835" cy="64101"/>
            </a:xfrm>
            <a:custGeom>
              <a:avLst/>
              <a:gdLst>
                <a:gd name="T0" fmla="*/ 336 w 1203"/>
                <a:gd name="T1" fmla="*/ 81 h 201"/>
                <a:gd name="T2" fmla="*/ 347 w 1203"/>
                <a:gd name="T3" fmla="*/ 149 h 201"/>
                <a:gd name="T4" fmla="*/ 11 w 1203"/>
                <a:gd name="T5" fmla="*/ 201 h 201"/>
                <a:gd name="T6" fmla="*/ 0 w 1203"/>
                <a:gd name="T7" fmla="*/ 133 h 201"/>
                <a:gd name="T8" fmla="*/ 336 w 1203"/>
                <a:gd name="T9" fmla="*/ 81 h 201"/>
                <a:gd name="T10" fmla="*/ 771 w 1203"/>
                <a:gd name="T11" fmla="*/ 12 h 201"/>
                <a:gd name="T12" fmla="*/ 783 w 1203"/>
                <a:gd name="T13" fmla="*/ 80 h 201"/>
                <a:gd name="T14" fmla="*/ 448 w 1203"/>
                <a:gd name="T15" fmla="*/ 133 h 201"/>
                <a:gd name="T16" fmla="*/ 437 w 1203"/>
                <a:gd name="T17" fmla="*/ 66 h 201"/>
                <a:gd name="T18" fmla="*/ 771 w 1203"/>
                <a:gd name="T19" fmla="*/ 12 h 201"/>
                <a:gd name="T20" fmla="*/ 889 w 1203"/>
                <a:gd name="T21" fmla="*/ 0 h 201"/>
                <a:gd name="T22" fmla="*/ 1203 w 1203"/>
                <a:gd name="T23" fmla="*/ 131 h 201"/>
                <a:gd name="T24" fmla="*/ 1180 w 1203"/>
                <a:gd name="T25" fmla="*/ 196 h 201"/>
                <a:gd name="T26" fmla="*/ 866 w 1203"/>
                <a:gd name="T27" fmla="*/ 66 h 201"/>
                <a:gd name="T28" fmla="*/ 889 w 1203"/>
                <a:gd name="T29"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3" h="201">
                  <a:moveTo>
                    <a:pt x="336" y="81"/>
                  </a:moveTo>
                  <a:lnTo>
                    <a:pt x="347" y="149"/>
                  </a:lnTo>
                  <a:lnTo>
                    <a:pt x="11" y="201"/>
                  </a:lnTo>
                  <a:lnTo>
                    <a:pt x="0" y="133"/>
                  </a:lnTo>
                  <a:lnTo>
                    <a:pt x="336" y="81"/>
                  </a:lnTo>
                  <a:close/>
                  <a:moveTo>
                    <a:pt x="771" y="12"/>
                  </a:moveTo>
                  <a:lnTo>
                    <a:pt x="783" y="80"/>
                  </a:lnTo>
                  <a:lnTo>
                    <a:pt x="448" y="133"/>
                  </a:lnTo>
                  <a:lnTo>
                    <a:pt x="437" y="66"/>
                  </a:lnTo>
                  <a:lnTo>
                    <a:pt x="771" y="12"/>
                  </a:lnTo>
                  <a:close/>
                  <a:moveTo>
                    <a:pt x="889" y="0"/>
                  </a:moveTo>
                  <a:lnTo>
                    <a:pt x="1203" y="131"/>
                  </a:lnTo>
                  <a:lnTo>
                    <a:pt x="1180" y="196"/>
                  </a:lnTo>
                  <a:lnTo>
                    <a:pt x="866" y="66"/>
                  </a:lnTo>
                  <a:lnTo>
                    <a:pt x="889"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202" name="Freeform 295"/>
            <p:cNvSpPr>
              <a:spLocks noEditPoints="1"/>
            </p:cNvSpPr>
            <p:nvPr/>
          </p:nvSpPr>
          <p:spPr bwMode="auto">
            <a:xfrm>
              <a:off x="10334970" y="2024043"/>
              <a:ext cx="429771" cy="993562"/>
            </a:xfrm>
            <a:custGeom>
              <a:avLst/>
              <a:gdLst>
                <a:gd name="T0" fmla="*/ 67 w 1550"/>
                <a:gd name="T1" fmla="*/ 1862 h 3101"/>
                <a:gd name="T2" fmla="*/ 67 w 1550"/>
                <a:gd name="T3" fmla="*/ 2848 h 3101"/>
                <a:gd name="T4" fmla="*/ 929 w 1550"/>
                <a:gd name="T5" fmla="*/ 3008 h 3101"/>
                <a:gd name="T6" fmla="*/ 937 w 1550"/>
                <a:gd name="T7" fmla="*/ 1909 h 3101"/>
                <a:gd name="T8" fmla="*/ 67 w 1550"/>
                <a:gd name="T9" fmla="*/ 1862 h 3101"/>
                <a:gd name="T10" fmla="*/ 67 w 1550"/>
                <a:gd name="T11" fmla="*/ 1591 h 3101"/>
                <a:gd name="T12" fmla="*/ 67 w 1550"/>
                <a:gd name="T13" fmla="*/ 1790 h 3101"/>
                <a:gd name="T14" fmla="*/ 937 w 1550"/>
                <a:gd name="T15" fmla="*/ 1832 h 3101"/>
                <a:gd name="T16" fmla="*/ 937 w 1550"/>
                <a:gd name="T17" fmla="*/ 1609 h 3101"/>
                <a:gd name="T18" fmla="*/ 67 w 1550"/>
                <a:gd name="T19" fmla="*/ 1591 h 3101"/>
                <a:gd name="T20" fmla="*/ 942 w 1550"/>
                <a:gd name="T21" fmla="*/ 1303 h 3101"/>
                <a:gd name="T22" fmla="*/ 71 w 1550"/>
                <a:gd name="T23" fmla="*/ 1316 h 3101"/>
                <a:gd name="T24" fmla="*/ 67 w 1550"/>
                <a:gd name="T25" fmla="*/ 1519 h 3101"/>
                <a:gd name="T26" fmla="*/ 942 w 1550"/>
                <a:gd name="T27" fmla="*/ 1532 h 3101"/>
                <a:gd name="T28" fmla="*/ 942 w 1550"/>
                <a:gd name="T29" fmla="*/ 1303 h 3101"/>
                <a:gd name="T30" fmla="*/ 946 w 1550"/>
                <a:gd name="T31" fmla="*/ 1003 h 3101"/>
                <a:gd name="T32" fmla="*/ 71 w 1550"/>
                <a:gd name="T33" fmla="*/ 1045 h 3101"/>
                <a:gd name="T34" fmla="*/ 71 w 1550"/>
                <a:gd name="T35" fmla="*/ 1248 h 3101"/>
                <a:gd name="T36" fmla="*/ 942 w 1550"/>
                <a:gd name="T37" fmla="*/ 1228 h 3101"/>
                <a:gd name="T38" fmla="*/ 946 w 1550"/>
                <a:gd name="T39" fmla="*/ 1003 h 3101"/>
                <a:gd name="T40" fmla="*/ 946 w 1550"/>
                <a:gd name="T41" fmla="*/ 699 h 3101"/>
                <a:gd name="T42" fmla="*/ 71 w 1550"/>
                <a:gd name="T43" fmla="*/ 774 h 3101"/>
                <a:gd name="T44" fmla="*/ 71 w 1550"/>
                <a:gd name="T45" fmla="*/ 977 h 3101"/>
                <a:gd name="T46" fmla="*/ 946 w 1550"/>
                <a:gd name="T47" fmla="*/ 928 h 3101"/>
                <a:gd name="T48" fmla="*/ 946 w 1550"/>
                <a:gd name="T49" fmla="*/ 699 h 3101"/>
                <a:gd name="T50" fmla="*/ 946 w 1550"/>
                <a:gd name="T51" fmla="*/ 399 h 3101"/>
                <a:gd name="T52" fmla="*/ 75 w 1550"/>
                <a:gd name="T53" fmla="*/ 504 h 3101"/>
                <a:gd name="T54" fmla="*/ 75 w 1550"/>
                <a:gd name="T55" fmla="*/ 707 h 3101"/>
                <a:gd name="T56" fmla="*/ 946 w 1550"/>
                <a:gd name="T57" fmla="*/ 622 h 3101"/>
                <a:gd name="T58" fmla="*/ 946 w 1550"/>
                <a:gd name="T59" fmla="*/ 399 h 3101"/>
                <a:gd name="T60" fmla="*/ 950 w 1550"/>
                <a:gd name="T61" fmla="*/ 93 h 3101"/>
                <a:gd name="T62" fmla="*/ 75 w 1550"/>
                <a:gd name="T63" fmla="*/ 229 h 3101"/>
                <a:gd name="T64" fmla="*/ 75 w 1550"/>
                <a:gd name="T65" fmla="*/ 432 h 3101"/>
                <a:gd name="T66" fmla="*/ 946 w 1550"/>
                <a:gd name="T67" fmla="*/ 318 h 3101"/>
                <a:gd name="T68" fmla="*/ 950 w 1550"/>
                <a:gd name="T69" fmla="*/ 93 h 3101"/>
                <a:gd name="T70" fmla="*/ 1034 w 1550"/>
                <a:gd name="T71" fmla="*/ 0 h 3101"/>
                <a:gd name="T72" fmla="*/ 1550 w 1550"/>
                <a:gd name="T73" fmla="*/ 225 h 3101"/>
                <a:gd name="T74" fmla="*/ 1533 w 1550"/>
                <a:gd name="T75" fmla="*/ 2839 h 3101"/>
                <a:gd name="T76" fmla="*/ 1013 w 1550"/>
                <a:gd name="T77" fmla="*/ 3101 h 3101"/>
                <a:gd name="T78" fmla="*/ 0 w 1550"/>
                <a:gd name="T79" fmla="*/ 2903 h 3101"/>
                <a:gd name="T80" fmla="*/ 7 w 1550"/>
                <a:gd name="T81" fmla="*/ 170 h 3101"/>
                <a:gd name="T82" fmla="*/ 1034 w 1550"/>
                <a:gd name="T83" fmla="*/ 0 h 3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0" h="3101">
                  <a:moveTo>
                    <a:pt x="67" y="1862"/>
                  </a:moveTo>
                  <a:lnTo>
                    <a:pt x="67" y="2848"/>
                  </a:lnTo>
                  <a:lnTo>
                    <a:pt x="929" y="3008"/>
                  </a:lnTo>
                  <a:lnTo>
                    <a:pt x="937" y="1909"/>
                  </a:lnTo>
                  <a:lnTo>
                    <a:pt x="67" y="1862"/>
                  </a:lnTo>
                  <a:close/>
                  <a:moveTo>
                    <a:pt x="67" y="1591"/>
                  </a:moveTo>
                  <a:lnTo>
                    <a:pt x="67" y="1790"/>
                  </a:lnTo>
                  <a:lnTo>
                    <a:pt x="937" y="1832"/>
                  </a:lnTo>
                  <a:lnTo>
                    <a:pt x="937" y="1609"/>
                  </a:lnTo>
                  <a:lnTo>
                    <a:pt x="67" y="1591"/>
                  </a:lnTo>
                  <a:close/>
                  <a:moveTo>
                    <a:pt x="942" y="1303"/>
                  </a:moveTo>
                  <a:lnTo>
                    <a:pt x="71" y="1316"/>
                  </a:lnTo>
                  <a:lnTo>
                    <a:pt x="67" y="1519"/>
                  </a:lnTo>
                  <a:lnTo>
                    <a:pt x="942" y="1532"/>
                  </a:lnTo>
                  <a:lnTo>
                    <a:pt x="942" y="1303"/>
                  </a:lnTo>
                  <a:close/>
                  <a:moveTo>
                    <a:pt x="946" y="1003"/>
                  </a:moveTo>
                  <a:lnTo>
                    <a:pt x="71" y="1045"/>
                  </a:lnTo>
                  <a:lnTo>
                    <a:pt x="71" y="1248"/>
                  </a:lnTo>
                  <a:lnTo>
                    <a:pt x="942" y="1228"/>
                  </a:lnTo>
                  <a:lnTo>
                    <a:pt x="946" y="1003"/>
                  </a:lnTo>
                  <a:close/>
                  <a:moveTo>
                    <a:pt x="946" y="699"/>
                  </a:moveTo>
                  <a:lnTo>
                    <a:pt x="71" y="774"/>
                  </a:lnTo>
                  <a:lnTo>
                    <a:pt x="71" y="977"/>
                  </a:lnTo>
                  <a:lnTo>
                    <a:pt x="946" y="928"/>
                  </a:lnTo>
                  <a:lnTo>
                    <a:pt x="946" y="699"/>
                  </a:lnTo>
                  <a:close/>
                  <a:moveTo>
                    <a:pt x="946" y="399"/>
                  </a:moveTo>
                  <a:lnTo>
                    <a:pt x="75" y="504"/>
                  </a:lnTo>
                  <a:lnTo>
                    <a:pt x="75" y="707"/>
                  </a:lnTo>
                  <a:lnTo>
                    <a:pt x="946" y="622"/>
                  </a:lnTo>
                  <a:lnTo>
                    <a:pt x="946" y="399"/>
                  </a:lnTo>
                  <a:close/>
                  <a:moveTo>
                    <a:pt x="950" y="93"/>
                  </a:moveTo>
                  <a:lnTo>
                    <a:pt x="75" y="229"/>
                  </a:lnTo>
                  <a:lnTo>
                    <a:pt x="75" y="432"/>
                  </a:lnTo>
                  <a:lnTo>
                    <a:pt x="946" y="318"/>
                  </a:lnTo>
                  <a:lnTo>
                    <a:pt x="950" y="93"/>
                  </a:lnTo>
                  <a:close/>
                  <a:moveTo>
                    <a:pt x="1034" y="0"/>
                  </a:moveTo>
                  <a:lnTo>
                    <a:pt x="1550" y="225"/>
                  </a:lnTo>
                  <a:lnTo>
                    <a:pt x="1533" y="2839"/>
                  </a:lnTo>
                  <a:lnTo>
                    <a:pt x="1013" y="3101"/>
                  </a:lnTo>
                  <a:lnTo>
                    <a:pt x="0" y="2903"/>
                  </a:lnTo>
                  <a:lnTo>
                    <a:pt x="7" y="170"/>
                  </a:lnTo>
                  <a:lnTo>
                    <a:pt x="1034"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203" name="Freeform 296"/>
            <p:cNvSpPr>
              <a:spLocks/>
            </p:cNvSpPr>
            <p:nvPr/>
          </p:nvSpPr>
          <p:spPr bwMode="auto">
            <a:xfrm>
              <a:off x="9909636" y="2314420"/>
              <a:ext cx="620534" cy="386528"/>
            </a:xfrm>
            <a:custGeom>
              <a:avLst/>
              <a:gdLst>
                <a:gd name="T0" fmla="*/ 1047 w 2239"/>
                <a:gd name="T1" fmla="*/ 0 h 1206"/>
                <a:gd name="T2" fmla="*/ 2239 w 2239"/>
                <a:gd name="T3" fmla="*/ 603 h 1206"/>
                <a:gd name="T4" fmla="*/ 1047 w 2239"/>
                <a:gd name="T5" fmla="*/ 1206 h 1206"/>
                <a:gd name="T6" fmla="*/ 1047 w 2239"/>
                <a:gd name="T7" fmla="*/ 967 h 1206"/>
                <a:gd name="T8" fmla="*/ 0 w 2239"/>
                <a:gd name="T9" fmla="*/ 967 h 1206"/>
                <a:gd name="T10" fmla="*/ 0 w 2239"/>
                <a:gd name="T11" fmla="*/ 239 h 1206"/>
                <a:gd name="T12" fmla="*/ 1047 w 2239"/>
                <a:gd name="T13" fmla="*/ 239 h 1206"/>
                <a:gd name="T14" fmla="*/ 1047 w 2239"/>
                <a:gd name="T15" fmla="*/ 0 h 1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9" h="1206">
                  <a:moveTo>
                    <a:pt x="1047" y="0"/>
                  </a:moveTo>
                  <a:lnTo>
                    <a:pt x="2239" y="603"/>
                  </a:lnTo>
                  <a:lnTo>
                    <a:pt x="1047" y="1206"/>
                  </a:lnTo>
                  <a:lnTo>
                    <a:pt x="1047" y="967"/>
                  </a:lnTo>
                  <a:lnTo>
                    <a:pt x="0" y="967"/>
                  </a:lnTo>
                  <a:lnTo>
                    <a:pt x="0" y="239"/>
                  </a:lnTo>
                  <a:lnTo>
                    <a:pt x="1047" y="239"/>
                  </a:lnTo>
                  <a:lnTo>
                    <a:pt x="1047"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204" name="Freeform 297"/>
            <p:cNvSpPr>
              <a:spLocks noEditPoints="1"/>
            </p:cNvSpPr>
            <p:nvPr/>
          </p:nvSpPr>
          <p:spPr bwMode="auto">
            <a:xfrm>
              <a:off x="9895218" y="2308010"/>
              <a:ext cx="631625" cy="399348"/>
            </a:xfrm>
            <a:custGeom>
              <a:avLst/>
              <a:gdLst>
                <a:gd name="T0" fmla="*/ 1072 w 2279"/>
                <a:gd name="T1" fmla="*/ 41 h 1247"/>
                <a:gd name="T2" fmla="*/ 1072 w 2279"/>
                <a:gd name="T3" fmla="*/ 273 h 1247"/>
                <a:gd name="T4" fmla="*/ 25 w 2279"/>
                <a:gd name="T5" fmla="*/ 273 h 1247"/>
                <a:gd name="T6" fmla="*/ 25 w 2279"/>
                <a:gd name="T7" fmla="*/ 975 h 1247"/>
                <a:gd name="T8" fmla="*/ 1072 w 2279"/>
                <a:gd name="T9" fmla="*/ 975 h 1247"/>
                <a:gd name="T10" fmla="*/ 1072 w 2279"/>
                <a:gd name="T11" fmla="*/ 1207 h 1247"/>
                <a:gd name="T12" fmla="*/ 2223 w 2279"/>
                <a:gd name="T13" fmla="*/ 624 h 1247"/>
                <a:gd name="T14" fmla="*/ 1072 w 2279"/>
                <a:gd name="T15" fmla="*/ 41 h 1247"/>
                <a:gd name="T16" fmla="*/ 1047 w 2279"/>
                <a:gd name="T17" fmla="*/ 0 h 1247"/>
                <a:gd name="T18" fmla="*/ 1066 w 2279"/>
                <a:gd name="T19" fmla="*/ 9 h 1247"/>
                <a:gd name="T20" fmla="*/ 2257 w 2279"/>
                <a:gd name="T21" fmla="*/ 612 h 1247"/>
                <a:gd name="T22" fmla="*/ 2279 w 2279"/>
                <a:gd name="T23" fmla="*/ 624 h 1247"/>
                <a:gd name="T24" fmla="*/ 2257 w 2279"/>
                <a:gd name="T25" fmla="*/ 635 h 1247"/>
                <a:gd name="T26" fmla="*/ 1066 w 2279"/>
                <a:gd name="T27" fmla="*/ 1238 h 1247"/>
                <a:gd name="T28" fmla="*/ 1047 w 2279"/>
                <a:gd name="T29" fmla="*/ 1247 h 1247"/>
                <a:gd name="T30" fmla="*/ 1047 w 2279"/>
                <a:gd name="T31" fmla="*/ 1001 h 1247"/>
                <a:gd name="T32" fmla="*/ 0 w 2279"/>
                <a:gd name="T33" fmla="*/ 1001 h 1247"/>
                <a:gd name="T34" fmla="*/ 0 w 2279"/>
                <a:gd name="T35" fmla="*/ 247 h 1247"/>
                <a:gd name="T36" fmla="*/ 1047 w 2279"/>
                <a:gd name="T37" fmla="*/ 247 h 1247"/>
                <a:gd name="T38" fmla="*/ 1047 w 2279"/>
                <a:gd name="T39"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9" h="1247">
                  <a:moveTo>
                    <a:pt x="1072" y="41"/>
                  </a:moveTo>
                  <a:lnTo>
                    <a:pt x="1072" y="273"/>
                  </a:lnTo>
                  <a:lnTo>
                    <a:pt x="25" y="273"/>
                  </a:lnTo>
                  <a:lnTo>
                    <a:pt x="25" y="975"/>
                  </a:lnTo>
                  <a:lnTo>
                    <a:pt x="1072" y="975"/>
                  </a:lnTo>
                  <a:lnTo>
                    <a:pt x="1072" y="1207"/>
                  </a:lnTo>
                  <a:lnTo>
                    <a:pt x="2223" y="624"/>
                  </a:lnTo>
                  <a:lnTo>
                    <a:pt x="1072" y="41"/>
                  </a:lnTo>
                  <a:close/>
                  <a:moveTo>
                    <a:pt x="1047" y="0"/>
                  </a:moveTo>
                  <a:lnTo>
                    <a:pt x="1066" y="9"/>
                  </a:lnTo>
                  <a:lnTo>
                    <a:pt x="2257" y="612"/>
                  </a:lnTo>
                  <a:lnTo>
                    <a:pt x="2279" y="624"/>
                  </a:lnTo>
                  <a:lnTo>
                    <a:pt x="2257" y="635"/>
                  </a:lnTo>
                  <a:lnTo>
                    <a:pt x="1066" y="1238"/>
                  </a:lnTo>
                  <a:lnTo>
                    <a:pt x="1047" y="1247"/>
                  </a:lnTo>
                  <a:lnTo>
                    <a:pt x="1047" y="1001"/>
                  </a:lnTo>
                  <a:lnTo>
                    <a:pt x="0" y="1001"/>
                  </a:lnTo>
                  <a:lnTo>
                    <a:pt x="0" y="247"/>
                  </a:lnTo>
                  <a:lnTo>
                    <a:pt x="1047" y="247"/>
                  </a:lnTo>
                  <a:lnTo>
                    <a:pt x="1047"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205" name="Freeform 298"/>
            <p:cNvSpPr>
              <a:spLocks noEditPoints="1"/>
            </p:cNvSpPr>
            <p:nvPr/>
          </p:nvSpPr>
          <p:spPr bwMode="auto">
            <a:xfrm>
              <a:off x="9632364" y="2002890"/>
              <a:ext cx="429771" cy="994203"/>
            </a:xfrm>
            <a:custGeom>
              <a:avLst/>
              <a:gdLst>
                <a:gd name="T0" fmla="*/ 68 w 1550"/>
                <a:gd name="T1" fmla="*/ 1861 h 3101"/>
                <a:gd name="T2" fmla="*/ 68 w 1550"/>
                <a:gd name="T3" fmla="*/ 2848 h 3101"/>
                <a:gd name="T4" fmla="*/ 930 w 1550"/>
                <a:gd name="T5" fmla="*/ 3007 h 3101"/>
                <a:gd name="T6" fmla="*/ 939 w 1550"/>
                <a:gd name="T7" fmla="*/ 1909 h 3101"/>
                <a:gd name="T8" fmla="*/ 68 w 1550"/>
                <a:gd name="T9" fmla="*/ 1861 h 3101"/>
                <a:gd name="T10" fmla="*/ 68 w 1550"/>
                <a:gd name="T11" fmla="*/ 1591 h 3101"/>
                <a:gd name="T12" fmla="*/ 68 w 1550"/>
                <a:gd name="T13" fmla="*/ 1790 h 3101"/>
                <a:gd name="T14" fmla="*/ 939 w 1550"/>
                <a:gd name="T15" fmla="*/ 1832 h 3101"/>
                <a:gd name="T16" fmla="*/ 939 w 1550"/>
                <a:gd name="T17" fmla="*/ 1607 h 3101"/>
                <a:gd name="T18" fmla="*/ 68 w 1550"/>
                <a:gd name="T19" fmla="*/ 1591 h 3101"/>
                <a:gd name="T20" fmla="*/ 942 w 1550"/>
                <a:gd name="T21" fmla="*/ 1303 h 3101"/>
                <a:gd name="T22" fmla="*/ 72 w 1550"/>
                <a:gd name="T23" fmla="*/ 1316 h 3101"/>
                <a:gd name="T24" fmla="*/ 68 w 1550"/>
                <a:gd name="T25" fmla="*/ 1519 h 3101"/>
                <a:gd name="T26" fmla="*/ 942 w 1550"/>
                <a:gd name="T27" fmla="*/ 1532 h 3101"/>
                <a:gd name="T28" fmla="*/ 942 w 1550"/>
                <a:gd name="T29" fmla="*/ 1303 h 3101"/>
                <a:gd name="T30" fmla="*/ 946 w 1550"/>
                <a:gd name="T31" fmla="*/ 1003 h 3101"/>
                <a:gd name="T32" fmla="*/ 72 w 1550"/>
                <a:gd name="T33" fmla="*/ 1045 h 3101"/>
                <a:gd name="T34" fmla="*/ 72 w 1550"/>
                <a:gd name="T35" fmla="*/ 1248 h 3101"/>
                <a:gd name="T36" fmla="*/ 942 w 1550"/>
                <a:gd name="T37" fmla="*/ 1226 h 3101"/>
                <a:gd name="T38" fmla="*/ 946 w 1550"/>
                <a:gd name="T39" fmla="*/ 1003 h 3101"/>
                <a:gd name="T40" fmla="*/ 946 w 1550"/>
                <a:gd name="T41" fmla="*/ 699 h 3101"/>
                <a:gd name="T42" fmla="*/ 72 w 1550"/>
                <a:gd name="T43" fmla="*/ 774 h 3101"/>
                <a:gd name="T44" fmla="*/ 72 w 1550"/>
                <a:gd name="T45" fmla="*/ 977 h 3101"/>
                <a:gd name="T46" fmla="*/ 946 w 1550"/>
                <a:gd name="T47" fmla="*/ 926 h 3101"/>
                <a:gd name="T48" fmla="*/ 946 w 1550"/>
                <a:gd name="T49" fmla="*/ 699 h 3101"/>
                <a:gd name="T50" fmla="*/ 946 w 1550"/>
                <a:gd name="T51" fmla="*/ 399 h 3101"/>
                <a:gd name="T52" fmla="*/ 77 w 1550"/>
                <a:gd name="T53" fmla="*/ 503 h 3101"/>
                <a:gd name="T54" fmla="*/ 77 w 1550"/>
                <a:gd name="T55" fmla="*/ 706 h 3101"/>
                <a:gd name="T56" fmla="*/ 946 w 1550"/>
                <a:gd name="T57" fmla="*/ 622 h 3101"/>
                <a:gd name="T58" fmla="*/ 946 w 1550"/>
                <a:gd name="T59" fmla="*/ 399 h 3101"/>
                <a:gd name="T60" fmla="*/ 951 w 1550"/>
                <a:gd name="T61" fmla="*/ 93 h 3101"/>
                <a:gd name="T62" fmla="*/ 77 w 1550"/>
                <a:gd name="T63" fmla="*/ 229 h 3101"/>
                <a:gd name="T64" fmla="*/ 77 w 1550"/>
                <a:gd name="T65" fmla="*/ 432 h 3101"/>
                <a:gd name="T66" fmla="*/ 946 w 1550"/>
                <a:gd name="T67" fmla="*/ 318 h 3101"/>
                <a:gd name="T68" fmla="*/ 951 w 1550"/>
                <a:gd name="T69" fmla="*/ 93 h 3101"/>
                <a:gd name="T70" fmla="*/ 1036 w 1550"/>
                <a:gd name="T71" fmla="*/ 0 h 3101"/>
                <a:gd name="T72" fmla="*/ 1550 w 1550"/>
                <a:gd name="T73" fmla="*/ 225 h 3101"/>
                <a:gd name="T74" fmla="*/ 1534 w 1550"/>
                <a:gd name="T75" fmla="*/ 2839 h 3101"/>
                <a:gd name="T76" fmla="*/ 1014 w 1550"/>
                <a:gd name="T77" fmla="*/ 3101 h 3101"/>
                <a:gd name="T78" fmla="*/ 0 w 1550"/>
                <a:gd name="T79" fmla="*/ 2903 h 3101"/>
                <a:gd name="T80" fmla="*/ 9 w 1550"/>
                <a:gd name="T81" fmla="*/ 170 h 3101"/>
                <a:gd name="T82" fmla="*/ 1036 w 1550"/>
                <a:gd name="T83" fmla="*/ 0 h 3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0" h="3101">
                  <a:moveTo>
                    <a:pt x="68" y="1861"/>
                  </a:moveTo>
                  <a:lnTo>
                    <a:pt x="68" y="2848"/>
                  </a:lnTo>
                  <a:lnTo>
                    <a:pt x="930" y="3007"/>
                  </a:lnTo>
                  <a:lnTo>
                    <a:pt x="939" y="1909"/>
                  </a:lnTo>
                  <a:lnTo>
                    <a:pt x="68" y="1861"/>
                  </a:lnTo>
                  <a:close/>
                  <a:moveTo>
                    <a:pt x="68" y="1591"/>
                  </a:moveTo>
                  <a:lnTo>
                    <a:pt x="68" y="1790"/>
                  </a:lnTo>
                  <a:lnTo>
                    <a:pt x="939" y="1832"/>
                  </a:lnTo>
                  <a:lnTo>
                    <a:pt x="939" y="1607"/>
                  </a:lnTo>
                  <a:lnTo>
                    <a:pt x="68" y="1591"/>
                  </a:lnTo>
                  <a:close/>
                  <a:moveTo>
                    <a:pt x="942" y="1303"/>
                  </a:moveTo>
                  <a:lnTo>
                    <a:pt x="72" y="1316"/>
                  </a:lnTo>
                  <a:lnTo>
                    <a:pt x="68" y="1519"/>
                  </a:lnTo>
                  <a:lnTo>
                    <a:pt x="942" y="1532"/>
                  </a:lnTo>
                  <a:lnTo>
                    <a:pt x="942" y="1303"/>
                  </a:lnTo>
                  <a:close/>
                  <a:moveTo>
                    <a:pt x="946" y="1003"/>
                  </a:moveTo>
                  <a:lnTo>
                    <a:pt x="72" y="1045"/>
                  </a:lnTo>
                  <a:lnTo>
                    <a:pt x="72" y="1248"/>
                  </a:lnTo>
                  <a:lnTo>
                    <a:pt x="942" y="1226"/>
                  </a:lnTo>
                  <a:lnTo>
                    <a:pt x="946" y="1003"/>
                  </a:lnTo>
                  <a:close/>
                  <a:moveTo>
                    <a:pt x="946" y="699"/>
                  </a:moveTo>
                  <a:lnTo>
                    <a:pt x="72" y="774"/>
                  </a:lnTo>
                  <a:lnTo>
                    <a:pt x="72" y="977"/>
                  </a:lnTo>
                  <a:lnTo>
                    <a:pt x="946" y="926"/>
                  </a:lnTo>
                  <a:lnTo>
                    <a:pt x="946" y="699"/>
                  </a:lnTo>
                  <a:close/>
                  <a:moveTo>
                    <a:pt x="946" y="399"/>
                  </a:moveTo>
                  <a:lnTo>
                    <a:pt x="77" y="503"/>
                  </a:lnTo>
                  <a:lnTo>
                    <a:pt x="77" y="706"/>
                  </a:lnTo>
                  <a:lnTo>
                    <a:pt x="946" y="622"/>
                  </a:lnTo>
                  <a:lnTo>
                    <a:pt x="946" y="399"/>
                  </a:lnTo>
                  <a:close/>
                  <a:moveTo>
                    <a:pt x="951" y="93"/>
                  </a:moveTo>
                  <a:lnTo>
                    <a:pt x="77" y="229"/>
                  </a:lnTo>
                  <a:lnTo>
                    <a:pt x="77" y="432"/>
                  </a:lnTo>
                  <a:lnTo>
                    <a:pt x="946" y="318"/>
                  </a:lnTo>
                  <a:lnTo>
                    <a:pt x="951" y="93"/>
                  </a:lnTo>
                  <a:close/>
                  <a:moveTo>
                    <a:pt x="1036" y="0"/>
                  </a:moveTo>
                  <a:lnTo>
                    <a:pt x="1550" y="225"/>
                  </a:lnTo>
                  <a:lnTo>
                    <a:pt x="1534" y="2839"/>
                  </a:lnTo>
                  <a:lnTo>
                    <a:pt x="1014" y="3101"/>
                  </a:lnTo>
                  <a:lnTo>
                    <a:pt x="0" y="2903"/>
                  </a:lnTo>
                  <a:lnTo>
                    <a:pt x="9" y="170"/>
                  </a:lnTo>
                  <a:lnTo>
                    <a:pt x="1036"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grpSp>
      <p:sp>
        <p:nvSpPr>
          <p:cNvPr id="206" name="TextBox 205"/>
          <p:cNvSpPr txBox="1"/>
          <p:nvPr/>
        </p:nvSpPr>
        <p:spPr>
          <a:xfrm>
            <a:off x="10484986" y="6467211"/>
            <a:ext cx="858074" cy="129925"/>
          </a:xfrm>
          <a:prstGeom prst="rect">
            <a:avLst/>
          </a:prstGeom>
          <a:noFill/>
        </p:spPr>
        <p:txBody>
          <a:bodyPr wrap="square" lIns="0" tIns="0" rIns="0" bIns="0"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920" b="0" i="0" u="none" strike="noStrike" kern="0" cap="none" spc="0" normalizeH="0" baseline="0" noProof="0" dirty="0">
                <a:ln>
                  <a:noFill/>
                </a:ln>
                <a:solidFill>
                  <a:srgbClr val="FFFFFF"/>
                </a:solidFill>
                <a:effectLst/>
                <a:uLnTx/>
                <a:uFillTx/>
                <a:latin typeface="Segoe UI"/>
                <a:ea typeface="+mn-ea"/>
                <a:cs typeface="+mn-cs"/>
              </a:rPr>
              <a:t>SECURITY</a:t>
            </a:r>
          </a:p>
        </p:txBody>
      </p:sp>
      <p:grpSp>
        <p:nvGrpSpPr>
          <p:cNvPr id="222" name="Group 221"/>
          <p:cNvGrpSpPr/>
          <p:nvPr/>
        </p:nvGrpSpPr>
        <p:grpSpPr>
          <a:xfrm>
            <a:off x="951260" y="173282"/>
            <a:ext cx="1647042" cy="1469252"/>
            <a:chOff x="433542" y="1564026"/>
            <a:chExt cx="2044900" cy="1622928"/>
          </a:xfrm>
        </p:grpSpPr>
        <p:grpSp>
          <p:nvGrpSpPr>
            <p:cNvPr id="223" name="Group 222"/>
            <p:cNvGrpSpPr/>
            <p:nvPr/>
          </p:nvGrpSpPr>
          <p:grpSpPr>
            <a:xfrm>
              <a:off x="433542" y="1564026"/>
              <a:ext cx="2044900" cy="1278816"/>
              <a:chOff x="1281694" y="1630760"/>
              <a:chExt cx="2611101" cy="1695705"/>
            </a:xfrm>
          </p:grpSpPr>
          <p:sp>
            <p:nvSpPr>
              <p:cNvPr id="240" name="Freeform 95"/>
              <p:cNvSpPr>
                <a:spLocks/>
              </p:cNvSpPr>
              <p:nvPr/>
            </p:nvSpPr>
            <p:spPr bwMode="auto">
              <a:xfrm flipH="1">
                <a:off x="1281694" y="1630760"/>
                <a:ext cx="2611101" cy="169570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241" name="TextBox 240"/>
              <p:cNvSpPr txBox="1"/>
              <p:nvPr/>
            </p:nvSpPr>
            <p:spPr>
              <a:xfrm>
                <a:off x="1782594" y="2147498"/>
                <a:ext cx="1398863" cy="685653"/>
              </a:xfrm>
              <a:prstGeom prst="rect">
                <a:avLst/>
              </a:prstGeom>
              <a:noFill/>
              <a:ln>
                <a:noFill/>
              </a:ln>
            </p:spPr>
            <p:txBody>
              <a:bodyPr wrap="none" lIns="182725" tIns="146179" rIns="182725" bIns="146179" rtlCol="0">
                <a:spAutoFit/>
              </a:bodyPr>
              <a:lstStyle/>
              <a:p>
                <a:pPr marL="0" marR="0" lvl="0" indent="0" algn="r" defTabSz="931001" rtl="0" eaLnBrk="1" fontAlgn="auto" latinLnBrk="0" hangingPunct="1">
                  <a:lnSpc>
                    <a:spcPct val="90000"/>
                  </a:lnSpc>
                  <a:spcBef>
                    <a:spcPts val="0"/>
                  </a:spcBef>
                  <a:spcAft>
                    <a:spcPts val="600"/>
                  </a:spcAft>
                  <a:buClrTx/>
                  <a:buSzTx/>
                  <a:buFontTx/>
                  <a:buNone/>
                  <a:tabLst/>
                  <a:defRPr/>
                </a:pPr>
                <a:r>
                  <a:rPr kumimoji="0" lang="en-US" sz="1224" b="0" i="0" u="none" strike="noStrike" kern="0" cap="none" spc="0" normalizeH="0" baseline="0" noProof="0" dirty="0">
                    <a:ln>
                      <a:noFill/>
                    </a:ln>
                    <a:solidFill>
                      <a:srgbClr val="FFFFFF"/>
                    </a:solidFill>
                    <a:effectLst/>
                    <a:uLnTx/>
                    <a:uFillTx/>
                    <a:latin typeface="Segoe UI"/>
                    <a:ea typeface="+mn-ea"/>
                    <a:cs typeface="+mn-cs"/>
                  </a:rPr>
                  <a:t>Google</a:t>
                </a:r>
              </a:p>
            </p:txBody>
          </p:sp>
        </p:grpSp>
        <p:sp>
          <p:nvSpPr>
            <p:cNvPr id="230" name="Oval 14"/>
            <p:cNvSpPr>
              <a:spLocks noChangeArrowheads="1"/>
            </p:cNvSpPr>
            <p:nvPr/>
          </p:nvSpPr>
          <p:spPr bwMode="auto">
            <a:xfrm>
              <a:off x="1934443" y="1890989"/>
              <a:ext cx="47943" cy="49041"/>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234" name="Oval 15"/>
            <p:cNvSpPr>
              <a:spLocks noChangeArrowheads="1"/>
            </p:cNvSpPr>
            <p:nvPr/>
          </p:nvSpPr>
          <p:spPr bwMode="auto">
            <a:xfrm>
              <a:off x="1934443" y="2036336"/>
              <a:ext cx="47943" cy="49041"/>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235" name="Oval 16"/>
            <p:cNvSpPr>
              <a:spLocks noChangeArrowheads="1"/>
            </p:cNvSpPr>
            <p:nvPr/>
          </p:nvSpPr>
          <p:spPr bwMode="auto">
            <a:xfrm>
              <a:off x="1934443" y="2181684"/>
              <a:ext cx="47943" cy="49041"/>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236" name="Can 11"/>
            <p:cNvSpPr/>
            <p:nvPr/>
          </p:nvSpPr>
          <p:spPr bwMode="auto">
            <a:xfrm>
              <a:off x="1518624" y="2453853"/>
              <a:ext cx="502681" cy="352345"/>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TextBox 236"/>
            <p:cNvSpPr txBox="1"/>
            <p:nvPr/>
          </p:nvSpPr>
          <p:spPr>
            <a:xfrm>
              <a:off x="545419" y="2306085"/>
              <a:ext cx="803312" cy="880869"/>
            </a:xfrm>
            <a:prstGeom prst="rect">
              <a:avLst/>
            </a:prstGeom>
            <a:noFill/>
            <a:ln>
              <a:noFill/>
            </a:ln>
          </p:spPr>
          <p:txBody>
            <a:bodyPr wrap="none" lIns="182725" tIns="146179" rIns="182725" bIns="146179" rtlCol="0">
              <a:spAutoFit/>
            </a:bodyPr>
            <a:lstStyle/>
            <a:p>
              <a:pPr marL="0" marR="0" lvl="0" indent="0" algn="r" defTabSz="931001"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AWS</a:t>
              </a:r>
            </a:p>
            <a:p>
              <a:pPr marL="0" marR="0" lvl="0" indent="0" algn="r" defTabSz="931001" rtl="0" eaLnBrk="1" fontAlgn="auto" latinLnBrk="0" hangingPunct="1">
                <a:lnSpc>
                  <a:spcPct val="90000"/>
                </a:lnSpc>
                <a:spcBef>
                  <a:spcPts val="0"/>
                </a:spcBef>
                <a:spcAft>
                  <a:spcPts val="600"/>
                </a:spcAft>
                <a:buClrTx/>
                <a:buSzTx/>
                <a:buFontTx/>
                <a:buNone/>
                <a:tabLst/>
                <a:defRPr/>
              </a:pPr>
              <a:br>
                <a:rPr kumimoji="0" lang="en-US" sz="1000" b="0" i="0" u="none" strike="noStrike" kern="0" cap="none" spc="0" normalizeH="0" baseline="0" noProof="0" dirty="0">
                  <a:ln>
                    <a:noFill/>
                  </a:ln>
                  <a:solidFill>
                    <a:srgbClr val="FFFFFF"/>
                  </a:solidFill>
                  <a:effectLst/>
                  <a:uLnTx/>
                  <a:uFillTx/>
                  <a:latin typeface="Segoe UI"/>
                  <a:ea typeface="+mn-ea"/>
                  <a:cs typeface="+mn-cs"/>
                </a:rPr>
              </a:br>
              <a:endParaRPr kumimoji="0" lang="en-US" sz="10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242" name="Group 241"/>
          <p:cNvGrpSpPr/>
          <p:nvPr/>
        </p:nvGrpSpPr>
        <p:grpSpPr>
          <a:xfrm>
            <a:off x="154329" y="2669611"/>
            <a:ext cx="1488573" cy="1307556"/>
            <a:chOff x="345968" y="1564026"/>
            <a:chExt cx="2132476" cy="1902157"/>
          </a:xfrm>
        </p:grpSpPr>
        <p:grpSp>
          <p:nvGrpSpPr>
            <p:cNvPr id="243" name="Group 242"/>
            <p:cNvGrpSpPr/>
            <p:nvPr/>
          </p:nvGrpSpPr>
          <p:grpSpPr>
            <a:xfrm>
              <a:off x="345968" y="1564026"/>
              <a:ext cx="2132476" cy="1278816"/>
              <a:chOff x="1169870" y="1630760"/>
              <a:chExt cx="2722925" cy="1695705"/>
            </a:xfrm>
          </p:grpSpPr>
          <p:sp>
            <p:nvSpPr>
              <p:cNvPr id="249" name="Freeform 95"/>
              <p:cNvSpPr>
                <a:spLocks/>
              </p:cNvSpPr>
              <p:nvPr/>
            </p:nvSpPr>
            <p:spPr bwMode="auto">
              <a:xfrm flipH="1">
                <a:off x="1281694" y="1630760"/>
                <a:ext cx="2611101" cy="169570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250" name="TextBox 249"/>
              <p:cNvSpPr txBox="1"/>
              <p:nvPr/>
            </p:nvSpPr>
            <p:spPr>
              <a:xfrm>
                <a:off x="1169870" y="2139238"/>
                <a:ext cx="2263032" cy="902999"/>
              </a:xfrm>
              <a:prstGeom prst="rect">
                <a:avLst/>
              </a:prstGeom>
              <a:noFill/>
              <a:ln>
                <a:noFill/>
              </a:ln>
            </p:spPr>
            <p:txBody>
              <a:bodyPr wrap="none" lIns="182725" tIns="146179" rIns="182725" bIns="146179" rtlCol="0">
                <a:spAutoFit/>
              </a:bodyPr>
              <a:lstStyle/>
              <a:p>
                <a:pPr marL="0" marR="0" lvl="0" indent="0" algn="r" defTabSz="931001" rtl="0" eaLnBrk="1" fontAlgn="auto" latinLnBrk="0" hangingPunct="1">
                  <a:lnSpc>
                    <a:spcPct val="90000"/>
                  </a:lnSpc>
                  <a:spcBef>
                    <a:spcPts val="0"/>
                  </a:spcBef>
                  <a:spcAft>
                    <a:spcPts val="600"/>
                  </a:spcAft>
                  <a:buClrTx/>
                  <a:buSzTx/>
                  <a:buFontTx/>
                  <a:buNone/>
                  <a:tabLst/>
                  <a:defRPr/>
                </a:pPr>
                <a:r>
                  <a:rPr kumimoji="0" lang="en-US" sz="1224" b="0" i="0" u="none" strike="noStrike" kern="0" cap="none" spc="0" normalizeH="0" baseline="0" noProof="0" dirty="0">
                    <a:ln>
                      <a:noFill/>
                    </a:ln>
                    <a:solidFill>
                      <a:srgbClr val="FFFFFF"/>
                    </a:solidFill>
                    <a:effectLst/>
                    <a:uLnTx/>
                    <a:uFillTx/>
                    <a:latin typeface="Segoe UI"/>
                    <a:ea typeface="+mn-ea"/>
                    <a:cs typeface="+mn-cs"/>
                  </a:rPr>
                  <a:t>3</a:t>
                </a:r>
                <a:r>
                  <a:rPr kumimoji="0" lang="en-US" sz="1224" b="0" i="0" u="none" strike="noStrike" kern="0" cap="none" spc="0" normalizeH="0" baseline="30000" noProof="0" dirty="0">
                    <a:ln>
                      <a:noFill/>
                    </a:ln>
                    <a:solidFill>
                      <a:srgbClr val="FFFFFF"/>
                    </a:solidFill>
                    <a:effectLst/>
                    <a:uLnTx/>
                    <a:uFillTx/>
                    <a:latin typeface="Segoe UI"/>
                    <a:ea typeface="+mn-ea"/>
                    <a:cs typeface="+mn-cs"/>
                  </a:rPr>
                  <a:t>rd</a:t>
                </a:r>
                <a:r>
                  <a:rPr kumimoji="0" lang="en-US" sz="1224" b="0" i="0" u="none" strike="noStrike" kern="0" cap="none" spc="0" normalizeH="0" baseline="0" noProof="0" dirty="0">
                    <a:ln>
                      <a:noFill/>
                    </a:ln>
                    <a:solidFill>
                      <a:srgbClr val="FFFFFF"/>
                    </a:solidFill>
                    <a:effectLst/>
                    <a:uLnTx/>
                    <a:uFillTx/>
                    <a:latin typeface="Segoe UI"/>
                    <a:ea typeface="+mn-ea"/>
                    <a:cs typeface="+mn-cs"/>
                  </a:rPr>
                  <a:t> Party API</a:t>
                </a:r>
              </a:p>
            </p:txBody>
          </p:sp>
        </p:grpSp>
        <p:sp>
          <p:nvSpPr>
            <p:cNvPr id="244" name="Oval 14"/>
            <p:cNvSpPr>
              <a:spLocks noChangeArrowheads="1"/>
            </p:cNvSpPr>
            <p:nvPr/>
          </p:nvSpPr>
          <p:spPr bwMode="auto">
            <a:xfrm>
              <a:off x="1934443" y="1890989"/>
              <a:ext cx="47943" cy="49041"/>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245" name="Oval 15"/>
            <p:cNvSpPr>
              <a:spLocks noChangeArrowheads="1"/>
            </p:cNvSpPr>
            <p:nvPr/>
          </p:nvSpPr>
          <p:spPr bwMode="auto">
            <a:xfrm>
              <a:off x="1934443" y="2036336"/>
              <a:ext cx="47943" cy="49041"/>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246" name="Oval 16"/>
            <p:cNvSpPr>
              <a:spLocks noChangeArrowheads="1"/>
            </p:cNvSpPr>
            <p:nvPr/>
          </p:nvSpPr>
          <p:spPr bwMode="auto">
            <a:xfrm>
              <a:off x="1934443" y="2181684"/>
              <a:ext cx="47943" cy="49041"/>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247" name="Can 11"/>
            <p:cNvSpPr/>
            <p:nvPr/>
          </p:nvSpPr>
          <p:spPr bwMode="auto">
            <a:xfrm>
              <a:off x="1518624" y="2453853"/>
              <a:ext cx="502681" cy="352345"/>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TextBox 247"/>
            <p:cNvSpPr txBox="1"/>
            <p:nvPr/>
          </p:nvSpPr>
          <p:spPr>
            <a:xfrm>
              <a:off x="819994" y="2306085"/>
              <a:ext cx="528736" cy="1160098"/>
            </a:xfrm>
            <a:prstGeom prst="rect">
              <a:avLst/>
            </a:prstGeom>
            <a:noFill/>
            <a:ln>
              <a:noFill/>
            </a:ln>
          </p:spPr>
          <p:txBody>
            <a:bodyPr wrap="none" lIns="182725" tIns="146179" rIns="182725" bIns="146179" rtlCol="0">
              <a:spAutoFit/>
            </a:bodyPr>
            <a:lstStyle/>
            <a:p>
              <a:pPr marL="0" marR="0" lvl="0" indent="0" algn="r" defTabSz="931001" rtl="0" eaLnBrk="1" fontAlgn="auto" latinLnBrk="0" hangingPunct="1">
                <a:lnSpc>
                  <a:spcPct val="90000"/>
                </a:lnSpc>
                <a:spcBef>
                  <a:spcPts val="0"/>
                </a:spcBef>
                <a:spcAft>
                  <a:spcPts val="60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r" defTabSz="931001" rtl="0" eaLnBrk="1" fontAlgn="auto" latinLnBrk="0" hangingPunct="1">
                <a:lnSpc>
                  <a:spcPct val="90000"/>
                </a:lnSpc>
                <a:spcBef>
                  <a:spcPts val="0"/>
                </a:spcBef>
                <a:spcAft>
                  <a:spcPts val="600"/>
                </a:spcAft>
                <a:buClrTx/>
                <a:buSzTx/>
                <a:buFontTx/>
                <a:buNone/>
                <a:tabLst/>
                <a:defRPr/>
              </a:pPr>
              <a:br>
                <a:rPr kumimoji="0" lang="en-US" sz="1000" b="0" i="0" u="none" strike="noStrike" kern="0" cap="none" spc="0" normalizeH="0" baseline="0" noProof="0" dirty="0">
                  <a:ln>
                    <a:noFill/>
                  </a:ln>
                  <a:solidFill>
                    <a:srgbClr val="FFFFFF"/>
                  </a:solidFill>
                  <a:effectLst/>
                  <a:uLnTx/>
                  <a:uFillTx/>
                  <a:latin typeface="Segoe UI"/>
                  <a:ea typeface="+mn-ea"/>
                  <a:cs typeface="+mn-cs"/>
                </a:rPr>
              </a:br>
              <a:endParaRPr kumimoji="0" lang="en-US" sz="10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278" name="TextBox 277"/>
          <p:cNvSpPr txBox="1"/>
          <p:nvPr/>
        </p:nvSpPr>
        <p:spPr>
          <a:xfrm>
            <a:off x="92026" y="6477457"/>
            <a:ext cx="1784495" cy="129682"/>
          </a:xfrm>
          <a:prstGeom prst="rect">
            <a:avLst/>
          </a:prstGeom>
          <a:noFill/>
        </p:spPr>
        <p:txBody>
          <a:bodyPr wrap="square" lIns="0" tIns="0" rIns="0" bIns="0"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FFFFFF"/>
                </a:solidFill>
                <a:effectLst/>
                <a:uLnTx/>
                <a:uFillTx/>
                <a:latin typeface="Segoe UI"/>
                <a:ea typeface="+mn-ea"/>
                <a:cs typeface="+mn-cs"/>
              </a:rPr>
              <a:t>0365|AAD|SP|Exchange*</a:t>
            </a:r>
          </a:p>
        </p:txBody>
      </p:sp>
      <p:sp>
        <p:nvSpPr>
          <p:cNvPr id="279" name="Freeform 95"/>
          <p:cNvSpPr>
            <a:spLocks/>
          </p:cNvSpPr>
          <p:nvPr/>
        </p:nvSpPr>
        <p:spPr bwMode="auto">
          <a:xfrm flipH="1">
            <a:off x="527780" y="5794217"/>
            <a:ext cx="814560" cy="59176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70000"/>
            </a:schemeClr>
          </a:solidFill>
          <a:ln>
            <a:noFill/>
          </a:ln>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Segoe UI"/>
              <a:ea typeface="+mn-ea"/>
              <a:cs typeface="+mn-cs"/>
            </a:endParaRPr>
          </a:p>
        </p:txBody>
      </p:sp>
      <p:sp>
        <p:nvSpPr>
          <p:cNvPr id="281" name="TextBox 280"/>
          <p:cNvSpPr txBox="1"/>
          <p:nvPr/>
        </p:nvSpPr>
        <p:spPr>
          <a:xfrm>
            <a:off x="1304659" y="1886734"/>
            <a:ext cx="1155412" cy="468122"/>
          </a:xfrm>
          <a:prstGeom prst="rect">
            <a:avLst/>
          </a:prstGeom>
          <a:noFill/>
          <a:ln>
            <a:noFill/>
          </a:ln>
        </p:spPr>
        <p:txBody>
          <a:bodyPr wrap="none" lIns="182725" tIns="146179" rIns="182725" bIns="146179" rtlCol="0">
            <a:spAutoFit/>
          </a:bodyPr>
          <a:lstStyle/>
          <a:p>
            <a:pPr marL="0" marR="0" lvl="0" indent="0" algn="r" defTabSz="931001" rtl="0" eaLnBrk="1" fontAlgn="auto" latinLnBrk="0" hangingPunct="1">
              <a:lnSpc>
                <a:spcPct val="90000"/>
              </a:lnSpc>
              <a:spcBef>
                <a:spcPts val="0"/>
              </a:spcBef>
              <a:spcAft>
                <a:spcPts val="600"/>
              </a:spcAft>
              <a:buClrTx/>
              <a:buSzTx/>
              <a:buFontTx/>
              <a:buNone/>
              <a:tabLst/>
              <a:defRPr/>
            </a:pPr>
            <a:r>
              <a:rPr kumimoji="0" lang="en-US" sz="1224" b="0" i="0" u="none" strike="noStrike" kern="0" cap="none" spc="0" normalizeH="0" baseline="0" noProof="0" dirty="0">
                <a:ln>
                  <a:noFill/>
                </a:ln>
                <a:solidFill>
                  <a:srgbClr val="FFFFFF"/>
                </a:solidFill>
                <a:effectLst/>
                <a:uLnTx/>
                <a:uFillTx/>
                <a:latin typeface="Segoe UI"/>
                <a:ea typeface="+mn-ea"/>
                <a:cs typeface="+mn-cs"/>
              </a:rPr>
              <a:t>Azure PaaS</a:t>
            </a:r>
          </a:p>
        </p:txBody>
      </p:sp>
    </p:spTree>
    <p:extLst>
      <p:ext uri="{BB962C8B-B14F-4D97-AF65-F5344CB8AC3E}">
        <p14:creationId xmlns:p14="http://schemas.microsoft.com/office/powerpoint/2010/main" val="1703923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11"/>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10"/>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0 0 L 0 0.25 E" pathEditMode="relative" ptsTypes="">
                                      <p:cBhvr>
                                        <p:cTn id="12" dur="2000" fill="hold"/>
                                        <p:tgtEl>
                                          <p:spTgt spid="14"/>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nodeType="clickEffect">
                                  <p:stCondLst>
                                    <p:cond delay="0"/>
                                  </p:stCondLst>
                                  <p:childTnLst>
                                    <p:set>
                                      <p:cBhvr>
                                        <p:cTn id="28" dur="1" fill="hold">
                                          <p:stCondLst>
                                            <p:cond delay="0"/>
                                          </p:stCondLst>
                                        </p:cTn>
                                        <p:tgtEl>
                                          <p:spTgt spid="193"/>
                                        </p:tgtEl>
                                        <p:attrNameLst>
                                          <p:attrName>style.visibility</p:attrName>
                                        </p:attrNameLst>
                                      </p:cBhvr>
                                      <p:to>
                                        <p:strVal val="visible"/>
                                      </p:to>
                                    </p:set>
                                    <p:anim calcmode="lin" valueType="num">
                                      <p:cBhvr>
                                        <p:cTn id="29" dur="1000" fill="hold"/>
                                        <p:tgtEl>
                                          <p:spTgt spid="193"/>
                                        </p:tgtEl>
                                        <p:attrNameLst>
                                          <p:attrName>ppt_w</p:attrName>
                                        </p:attrNameLst>
                                      </p:cBhvr>
                                      <p:tavLst>
                                        <p:tav tm="0">
                                          <p:val>
                                            <p:strVal val="#ppt_w*0.70"/>
                                          </p:val>
                                        </p:tav>
                                        <p:tav tm="100000">
                                          <p:val>
                                            <p:strVal val="#ppt_w"/>
                                          </p:val>
                                        </p:tav>
                                      </p:tavLst>
                                    </p:anim>
                                    <p:anim calcmode="lin" valueType="num">
                                      <p:cBhvr>
                                        <p:cTn id="30" dur="1000" fill="hold"/>
                                        <p:tgtEl>
                                          <p:spTgt spid="193"/>
                                        </p:tgtEl>
                                        <p:attrNameLst>
                                          <p:attrName>ppt_h</p:attrName>
                                        </p:attrNameLst>
                                      </p:cBhvr>
                                      <p:tavLst>
                                        <p:tav tm="0">
                                          <p:val>
                                            <p:strVal val="#ppt_h"/>
                                          </p:val>
                                        </p:tav>
                                        <p:tav tm="100000">
                                          <p:val>
                                            <p:strVal val="#ppt_h"/>
                                          </p:val>
                                        </p:tav>
                                      </p:tavLst>
                                    </p:anim>
                                    <p:animEffect transition="in" filter="fade">
                                      <p:cBhvr>
                                        <p:cTn id="31" dur="1000"/>
                                        <p:tgtEl>
                                          <p:spTgt spid="193"/>
                                        </p:tgtEl>
                                      </p:cBhvr>
                                    </p:animEffect>
                                  </p:childTnLst>
                                </p:cTn>
                              </p:par>
                              <p:par>
                                <p:cTn id="32" presetID="55" presetClass="entr" presetSubtype="0" fill="hold" nodeType="withEffect">
                                  <p:stCondLst>
                                    <p:cond delay="0"/>
                                  </p:stCondLst>
                                  <p:childTnLst>
                                    <p:set>
                                      <p:cBhvr>
                                        <p:cTn id="33" dur="1" fill="hold">
                                          <p:stCondLst>
                                            <p:cond delay="0"/>
                                          </p:stCondLst>
                                        </p:cTn>
                                        <p:tgtEl>
                                          <p:spTgt spid="208"/>
                                        </p:tgtEl>
                                        <p:attrNameLst>
                                          <p:attrName>style.visibility</p:attrName>
                                        </p:attrNameLst>
                                      </p:cBhvr>
                                      <p:to>
                                        <p:strVal val="visible"/>
                                      </p:to>
                                    </p:set>
                                    <p:anim calcmode="lin" valueType="num">
                                      <p:cBhvr>
                                        <p:cTn id="34" dur="1000" fill="hold"/>
                                        <p:tgtEl>
                                          <p:spTgt spid="208"/>
                                        </p:tgtEl>
                                        <p:attrNameLst>
                                          <p:attrName>ppt_w</p:attrName>
                                        </p:attrNameLst>
                                      </p:cBhvr>
                                      <p:tavLst>
                                        <p:tav tm="0">
                                          <p:val>
                                            <p:strVal val="#ppt_w*0.70"/>
                                          </p:val>
                                        </p:tav>
                                        <p:tav tm="100000">
                                          <p:val>
                                            <p:strVal val="#ppt_w"/>
                                          </p:val>
                                        </p:tav>
                                      </p:tavLst>
                                    </p:anim>
                                    <p:anim calcmode="lin" valueType="num">
                                      <p:cBhvr>
                                        <p:cTn id="35" dur="1000" fill="hold"/>
                                        <p:tgtEl>
                                          <p:spTgt spid="208"/>
                                        </p:tgtEl>
                                        <p:attrNameLst>
                                          <p:attrName>ppt_h</p:attrName>
                                        </p:attrNameLst>
                                      </p:cBhvr>
                                      <p:tavLst>
                                        <p:tav tm="0">
                                          <p:val>
                                            <p:strVal val="#ppt_h"/>
                                          </p:val>
                                        </p:tav>
                                        <p:tav tm="100000">
                                          <p:val>
                                            <p:strVal val="#ppt_h"/>
                                          </p:val>
                                        </p:tav>
                                      </p:tavLst>
                                    </p:anim>
                                    <p:animEffect transition="in" filter="fade">
                                      <p:cBhvr>
                                        <p:cTn id="36" dur="1000"/>
                                        <p:tgtEl>
                                          <p:spTgt spid="20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55" presetClass="entr" presetSubtype="0" fill="hold" nodeType="withEffect">
                                  <p:stCondLst>
                                    <p:cond delay="0"/>
                                  </p:stCondLst>
                                  <p:childTnLst>
                                    <p:set>
                                      <p:cBhvr>
                                        <p:cTn id="49" dur="1" fill="hold">
                                          <p:stCondLst>
                                            <p:cond delay="0"/>
                                          </p:stCondLst>
                                        </p:cTn>
                                        <p:tgtEl>
                                          <p:spTgt spid="144"/>
                                        </p:tgtEl>
                                        <p:attrNameLst>
                                          <p:attrName>style.visibility</p:attrName>
                                        </p:attrNameLst>
                                      </p:cBhvr>
                                      <p:to>
                                        <p:strVal val="visible"/>
                                      </p:to>
                                    </p:set>
                                    <p:anim calcmode="lin" valueType="num">
                                      <p:cBhvr>
                                        <p:cTn id="50" dur="1000" fill="hold"/>
                                        <p:tgtEl>
                                          <p:spTgt spid="144"/>
                                        </p:tgtEl>
                                        <p:attrNameLst>
                                          <p:attrName>ppt_w</p:attrName>
                                        </p:attrNameLst>
                                      </p:cBhvr>
                                      <p:tavLst>
                                        <p:tav tm="0">
                                          <p:val>
                                            <p:strVal val="#ppt_w*0.70"/>
                                          </p:val>
                                        </p:tav>
                                        <p:tav tm="100000">
                                          <p:val>
                                            <p:strVal val="#ppt_w"/>
                                          </p:val>
                                        </p:tav>
                                      </p:tavLst>
                                    </p:anim>
                                    <p:anim calcmode="lin" valueType="num">
                                      <p:cBhvr>
                                        <p:cTn id="51" dur="1000" fill="hold"/>
                                        <p:tgtEl>
                                          <p:spTgt spid="144"/>
                                        </p:tgtEl>
                                        <p:attrNameLst>
                                          <p:attrName>ppt_h</p:attrName>
                                        </p:attrNameLst>
                                      </p:cBhvr>
                                      <p:tavLst>
                                        <p:tav tm="0">
                                          <p:val>
                                            <p:strVal val="#ppt_h"/>
                                          </p:val>
                                        </p:tav>
                                        <p:tav tm="100000">
                                          <p:val>
                                            <p:strVal val="#ppt_h"/>
                                          </p:val>
                                        </p:tav>
                                      </p:tavLst>
                                    </p:anim>
                                    <p:animEffect transition="in" filter="fade">
                                      <p:cBhvr>
                                        <p:cTn id="52" dur="1000"/>
                                        <p:tgtEl>
                                          <p:spTgt spid="144"/>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p:bldP spid="2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1275" y="2183325"/>
            <a:ext cx="2716537" cy="79620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marL="0" marR="0" lvl="0" indent="0" algn="ctr" defTabSz="931855" rtl="0" eaLnBrk="1" fontAlgn="auto" latinLnBrk="0" hangingPunct="1">
              <a:lnSpc>
                <a:spcPct val="100000"/>
              </a:lnSpc>
              <a:spcBef>
                <a:spcPts val="204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Log analytics</a:t>
            </a:r>
          </a:p>
        </p:txBody>
      </p:sp>
      <p:sp>
        <p:nvSpPr>
          <p:cNvPr id="3" name="Rectangle 2"/>
          <p:cNvSpPr/>
          <p:nvPr/>
        </p:nvSpPr>
        <p:spPr bwMode="auto">
          <a:xfrm>
            <a:off x="6320701" y="2183324"/>
            <a:ext cx="2716537" cy="79620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marL="0" marR="0" lvl="0" indent="0" algn="ctr" defTabSz="932418" rtl="0" eaLnBrk="1" fontAlgn="auto" latinLnBrk="0" hangingPunct="1">
              <a:lnSpc>
                <a:spcPct val="100000"/>
              </a:lnSpc>
              <a:spcBef>
                <a:spcPts val="204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IT Automation</a:t>
            </a:r>
          </a:p>
        </p:txBody>
      </p:sp>
      <p:sp>
        <p:nvSpPr>
          <p:cNvPr id="4" name="Rectangle 3"/>
          <p:cNvSpPr/>
          <p:nvPr/>
        </p:nvSpPr>
        <p:spPr bwMode="auto">
          <a:xfrm>
            <a:off x="3415414" y="2183325"/>
            <a:ext cx="2716537" cy="79620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marL="0" marR="0" lvl="0" indent="0" algn="ctr" defTabSz="932418" rtl="0" eaLnBrk="1" fontAlgn="auto" latinLnBrk="0" hangingPunct="1">
              <a:lnSpc>
                <a:spcPct val="100000"/>
              </a:lnSpc>
              <a:spcBef>
                <a:spcPts val="204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Backup &amp; Recovery</a:t>
            </a:r>
          </a:p>
        </p:txBody>
      </p:sp>
      <p:sp>
        <p:nvSpPr>
          <p:cNvPr id="5" name="Rectangle 4"/>
          <p:cNvSpPr/>
          <p:nvPr/>
        </p:nvSpPr>
        <p:spPr bwMode="auto">
          <a:xfrm>
            <a:off x="9187050" y="2183325"/>
            <a:ext cx="2716537" cy="79620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marL="0" marR="0" lvl="0" indent="0" algn="ctr" defTabSz="932418" rtl="0" eaLnBrk="1" fontAlgn="auto" latinLnBrk="0" hangingPunct="1">
              <a:lnSpc>
                <a:spcPct val="100000"/>
              </a:lnSpc>
              <a:spcBef>
                <a:spcPts val="204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Security &amp; Compliance</a:t>
            </a:r>
          </a:p>
        </p:txBody>
      </p:sp>
      <p:sp>
        <p:nvSpPr>
          <p:cNvPr id="6" name="Rectangle 2"/>
          <p:cNvSpPr txBox="1">
            <a:spLocks/>
          </p:cNvSpPr>
          <p:nvPr/>
        </p:nvSpPr>
        <p:spPr>
          <a:xfrm>
            <a:off x="276324" y="295731"/>
            <a:ext cx="11886192" cy="917444"/>
          </a:xfrm>
          <a:prstGeom prst="rect">
            <a:avLst/>
          </a:prstGeom>
        </p:spPr>
        <p:txBody>
          <a:bodyPr vert="horz" wrap="square" lIns="186494" tIns="93247" rIns="186494" bIns="93247"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8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56637">
                      <a:srgbClr val="505050"/>
                    </a:gs>
                    <a:gs pos="33000">
                      <a:srgbClr val="505050"/>
                    </a:gs>
                  </a:gsLst>
                  <a:lin ang="5400000" scaled="0"/>
                </a:gradFill>
                <a:effectLst/>
                <a:uLnTx/>
                <a:uFillTx/>
                <a:latin typeface="Segoe UI Light"/>
                <a:ea typeface="+mn-ea"/>
                <a:cs typeface="Segoe UI" pitchFamily="34" charset="0"/>
              </a:rPr>
              <a:t>Operations Management Suite Capabilities</a:t>
            </a:r>
          </a:p>
        </p:txBody>
      </p:sp>
      <p:sp>
        <p:nvSpPr>
          <p:cNvPr id="20" name="Rectangle 19"/>
          <p:cNvSpPr/>
          <p:nvPr/>
        </p:nvSpPr>
        <p:spPr bwMode="auto">
          <a:xfrm>
            <a:off x="531275" y="3104153"/>
            <a:ext cx="2716537" cy="1351858"/>
          </a:xfrm>
          <a:prstGeom prst="rect">
            <a:avLst/>
          </a:prstGeom>
          <a:solidFill>
            <a:srgbClr val="EAEAEA"/>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6494" tIns="186494" rIns="0" bIns="146262" numCol="1" spcCol="0" rtlCol="0" fromWordArt="0" anchor="t" anchorCtr="0" forceAA="0" compatLnSpc="1">
            <a:prstTxWarp prst="textNoShape">
              <a:avLst/>
            </a:prstTxWarp>
            <a:noAutofit/>
          </a:bodyPr>
          <a:lstStyle/>
          <a:p>
            <a:pPr marL="285695" marR="0" lvl="0" indent="-28569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0" cap="none" spc="0" normalizeH="0" baseline="0" noProof="0" dirty="0">
                <a:ln>
                  <a:noFill/>
                </a:ln>
                <a:solidFill>
                  <a:srgbClr val="00188F"/>
                </a:solidFill>
                <a:effectLst/>
                <a:uLnTx/>
                <a:uFillTx/>
                <a:latin typeface="Segoe UI"/>
                <a:ea typeface="+mn-ea"/>
                <a:cs typeface="+mn-cs"/>
              </a:rPr>
              <a:t>Effortless log collection</a:t>
            </a:r>
          </a:p>
          <a:p>
            <a:pPr marL="285695" marR="0" lvl="0" indent="-28569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0" cap="none" spc="0" normalizeH="0" baseline="0" noProof="0" dirty="0">
                <a:ln>
                  <a:noFill/>
                </a:ln>
                <a:solidFill>
                  <a:srgbClr val="00188F"/>
                </a:solidFill>
                <a:effectLst/>
                <a:uLnTx/>
                <a:uFillTx/>
                <a:latin typeface="Segoe UI"/>
                <a:ea typeface="+mn-ea"/>
                <a:cs typeface="+mn-cs"/>
              </a:rPr>
              <a:t>Integrated fast search and queries with custom dashboard</a:t>
            </a:r>
          </a:p>
        </p:txBody>
      </p:sp>
      <p:sp>
        <p:nvSpPr>
          <p:cNvPr id="21" name="Rectangle 20"/>
          <p:cNvSpPr/>
          <p:nvPr/>
        </p:nvSpPr>
        <p:spPr bwMode="auto">
          <a:xfrm>
            <a:off x="3431154" y="3104153"/>
            <a:ext cx="2716537" cy="1351858"/>
          </a:xfrm>
          <a:prstGeom prst="rect">
            <a:avLst/>
          </a:prstGeom>
          <a:solidFill>
            <a:srgbClr val="EAEAEA"/>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6494" tIns="186494" rIns="0" bIns="146262" numCol="1" spcCol="0" rtlCol="0" fromWordArt="0" anchor="t" anchorCtr="0" forceAA="0" compatLnSpc="1">
            <a:prstTxWarp prst="textNoShape">
              <a:avLst/>
            </a:prstTxWarp>
            <a:noAutofit/>
          </a:bodyPr>
          <a:lstStyle/>
          <a:p>
            <a:pPr marL="285695" marR="0" lvl="0" indent="-28569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0" cap="none" spc="0" normalizeH="0" baseline="0" noProof="0" dirty="0">
                <a:ln>
                  <a:noFill/>
                </a:ln>
                <a:solidFill>
                  <a:srgbClr val="00188F"/>
                </a:solidFill>
                <a:effectLst/>
                <a:uLnTx/>
                <a:uFillTx/>
                <a:latin typeface="Segoe UI"/>
                <a:ea typeface="+mn-ea"/>
                <a:cs typeface="+mn-cs"/>
              </a:rPr>
              <a:t>Integrated cloud backup</a:t>
            </a:r>
          </a:p>
          <a:p>
            <a:pPr marL="285695" marR="0" lvl="0" indent="-28569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0" cap="none" spc="0" normalizeH="0" baseline="0" noProof="0" dirty="0">
                <a:ln>
                  <a:noFill/>
                </a:ln>
                <a:solidFill>
                  <a:srgbClr val="00188F"/>
                </a:solidFill>
                <a:effectLst/>
                <a:uLnTx/>
                <a:uFillTx/>
                <a:latin typeface="Segoe UI"/>
                <a:ea typeface="+mn-ea"/>
                <a:cs typeface="+mn-cs"/>
              </a:rPr>
              <a:t>Seamless disaster recovery and workload migration</a:t>
            </a:r>
          </a:p>
        </p:txBody>
      </p:sp>
      <p:sp>
        <p:nvSpPr>
          <p:cNvPr id="22" name="Rectangle 21"/>
          <p:cNvSpPr/>
          <p:nvPr/>
        </p:nvSpPr>
        <p:spPr bwMode="auto">
          <a:xfrm>
            <a:off x="6320701" y="3104152"/>
            <a:ext cx="2716537" cy="1351858"/>
          </a:xfrm>
          <a:prstGeom prst="rect">
            <a:avLst/>
          </a:prstGeom>
          <a:solidFill>
            <a:srgbClr val="EAEAEA"/>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6494" tIns="186494" rIns="0" bIns="146262" numCol="1" spcCol="0" rtlCol="0" fromWordArt="0" anchor="t" anchorCtr="0" forceAA="0" compatLnSpc="1">
            <a:prstTxWarp prst="textNoShape">
              <a:avLst/>
            </a:prstTxWarp>
            <a:noAutofit/>
          </a:bodyPr>
          <a:lstStyle/>
          <a:p>
            <a:pPr marL="285695" marR="0" lvl="0" indent="-28569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0" cap="none" spc="0" normalizeH="0" baseline="0" noProof="0" dirty="0">
                <a:ln>
                  <a:noFill/>
                </a:ln>
                <a:solidFill>
                  <a:srgbClr val="00188F"/>
                </a:solidFill>
                <a:effectLst/>
                <a:uLnTx/>
                <a:uFillTx/>
                <a:latin typeface="Segoe UI"/>
                <a:ea typeface="+mn-ea"/>
                <a:cs typeface="+mn-cs"/>
              </a:rPr>
              <a:t>Hybrid runbook worker</a:t>
            </a:r>
          </a:p>
          <a:p>
            <a:pPr marL="285695" marR="0" lvl="0" indent="-28569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0" cap="none" spc="0" normalizeH="0" baseline="0" noProof="0" dirty="0">
                <a:ln>
                  <a:noFill/>
                </a:ln>
                <a:solidFill>
                  <a:srgbClr val="00188F"/>
                </a:solidFill>
                <a:effectLst/>
                <a:uLnTx/>
                <a:uFillTx/>
                <a:latin typeface="Segoe UI"/>
                <a:ea typeface="+mn-ea"/>
                <a:cs typeface="+mn-cs"/>
              </a:rPr>
              <a:t>Graphical workbook authoring and automation DSC</a:t>
            </a:r>
          </a:p>
          <a:p>
            <a:pPr marL="285695" marR="0" lvl="0" indent="-28569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0" cap="none" spc="0" normalizeH="0" baseline="0" noProof="0" dirty="0">
              <a:ln>
                <a:noFill/>
              </a:ln>
              <a:solidFill>
                <a:srgbClr val="00188F"/>
              </a:solidFill>
              <a:effectLst/>
              <a:uLnTx/>
              <a:uFillTx/>
              <a:latin typeface="Segoe UI"/>
              <a:ea typeface="+mn-ea"/>
              <a:cs typeface="+mn-cs"/>
            </a:endParaRPr>
          </a:p>
        </p:txBody>
      </p:sp>
      <p:sp>
        <p:nvSpPr>
          <p:cNvPr id="23" name="Rectangle 22"/>
          <p:cNvSpPr/>
          <p:nvPr/>
        </p:nvSpPr>
        <p:spPr bwMode="auto">
          <a:xfrm>
            <a:off x="9220580" y="3104151"/>
            <a:ext cx="2716537" cy="1351858"/>
          </a:xfrm>
          <a:prstGeom prst="rect">
            <a:avLst/>
          </a:prstGeom>
          <a:solidFill>
            <a:srgbClr val="EAEAEA"/>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6494" tIns="186494" rIns="0" bIns="146262" numCol="1" spcCol="0" rtlCol="0" fromWordArt="0" anchor="t" anchorCtr="0" forceAA="0" compatLnSpc="1">
            <a:prstTxWarp prst="textNoShape">
              <a:avLst/>
            </a:prstTxWarp>
            <a:noAutofit/>
          </a:bodyPr>
          <a:lstStyle/>
          <a:p>
            <a:pPr marL="285695" marR="0" lvl="0" indent="-28569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0" cap="none" spc="0" normalizeH="0" baseline="0" noProof="0" dirty="0">
                <a:ln>
                  <a:noFill/>
                </a:ln>
                <a:solidFill>
                  <a:srgbClr val="00188F"/>
                </a:solidFill>
                <a:effectLst/>
                <a:uLnTx/>
                <a:uFillTx/>
                <a:latin typeface="Segoe UI"/>
                <a:ea typeface="+mn-ea"/>
                <a:cs typeface="+mn-cs"/>
              </a:rPr>
              <a:t>Malware assessment</a:t>
            </a:r>
          </a:p>
          <a:p>
            <a:pPr marL="285695" marR="0" lvl="0" indent="-28569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0" cap="none" spc="0" normalizeH="0" baseline="0" noProof="0" dirty="0">
                <a:ln>
                  <a:noFill/>
                </a:ln>
                <a:solidFill>
                  <a:srgbClr val="00188F"/>
                </a:solidFill>
                <a:effectLst/>
                <a:uLnTx/>
                <a:uFillTx/>
                <a:latin typeface="Segoe UI"/>
                <a:ea typeface="+mn-ea"/>
                <a:cs typeface="+mn-cs"/>
              </a:rPr>
              <a:t>Security posture and system update assessment</a:t>
            </a:r>
          </a:p>
        </p:txBody>
      </p:sp>
      <p:grpSp>
        <p:nvGrpSpPr>
          <p:cNvPr id="30" name="Group 29"/>
          <p:cNvGrpSpPr/>
          <p:nvPr/>
        </p:nvGrpSpPr>
        <p:grpSpPr>
          <a:xfrm>
            <a:off x="1432409" y="1457152"/>
            <a:ext cx="914270" cy="914270"/>
            <a:chOff x="9778940" y="754062"/>
            <a:chExt cx="1239897" cy="1239897"/>
          </a:xfrm>
        </p:grpSpPr>
        <p:sp>
          <p:nvSpPr>
            <p:cNvPr id="31" name="Oval 30"/>
            <p:cNvSpPr/>
            <p:nvPr/>
          </p:nvSpPr>
          <p:spPr bwMode="auto">
            <a:xfrm>
              <a:off x="9778940" y="754062"/>
              <a:ext cx="1239897" cy="1239897"/>
            </a:xfrm>
            <a:prstGeom prst="ellipse">
              <a:avLst/>
            </a:prstGeom>
            <a:solidFill>
              <a:schemeClr val="bg1"/>
            </a:solidFill>
            <a:ln w="666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75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Picture 31"/>
            <p:cNvPicPr>
              <a:picLocks noChangeAspect="1"/>
            </p:cNvPicPr>
            <p:nvPr/>
          </p:nvPicPr>
          <p:blipFill>
            <a:blip r:embed="rId3">
              <a:duotone>
                <a:prstClr val="black"/>
                <a:schemeClr val="accent2">
                  <a:tint val="45000"/>
                  <a:satMod val="400000"/>
                </a:schemeClr>
              </a:duotone>
            </a:blip>
            <a:stretch>
              <a:fillRect/>
            </a:stretch>
          </p:blipFill>
          <p:spPr>
            <a:xfrm>
              <a:off x="9981833" y="1019323"/>
              <a:ext cx="930302" cy="663271"/>
            </a:xfrm>
            <a:prstGeom prst="rect">
              <a:avLst/>
            </a:prstGeom>
          </p:spPr>
        </p:pic>
      </p:grpSp>
      <p:grpSp>
        <p:nvGrpSpPr>
          <p:cNvPr id="33" name="Group 32"/>
          <p:cNvGrpSpPr/>
          <p:nvPr/>
        </p:nvGrpSpPr>
        <p:grpSpPr>
          <a:xfrm>
            <a:off x="4313508" y="1440154"/>
            <a:ext cx="914270" cy="914270"/>
            <a:chOff x="6877672" y="3721243"/>
            <a:chExt cx="1264939" cy="1264939"/>
          </a:xfrm>
        </p:grpSpPr>
        <p:sp>
          <p:nvSpPr>
            <p:cNvPr id="34" name="Oval 33"/>
            <p:cNvSpPr/>
            <p:nvPr/>
          </p:nvSpPr>
          <p:spPr bwMode="auto">
            <a:xfrm>
              <a:off x="6877672" y="3721243"/>
              <a:ext cx="1264939" cy="1264939"/>
            </a:xfrm>
            <a:prstGeom prst="ellipse">
              <a:avLst/>
            </a:prstGeom>
            <a:solidFill>
              <a:schemeClr val="bg1"/>
            </a:solidFill>
            <a:ln w="666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75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 name="Group 4"/>
            <p:cNvGrpSpPr>
              <a:grpSpLocks noChangeAspect="1"/>
            </p:cNvGrpSpPr>
            <p:nvPr/>
          </p:nvGrpSpPr>
          <p:grpSpPr bwMode="auto">
            <a:xfrm>
              <a:off x="7278073" y="3972720"/>
              <a:ext cx="466340" cy="751209"/>
              <a:chOff x="1871" y="1394"/>
              <a:chExt cx="442" cy="712"/>
            </a:xfrm>
            <a:solidFill>
              <a:schemeClr val="tx2"/>
            </a:solidFill>
          </p:grpSpPr>
          <p:sp>
            <p:nvSpPr>
              <p:cNvPr id="36" name="Freeform 10"/>
              <p:cNvSpPr>
                <a:spLocks/>
              </p:cNvSpPr>
              <p:nvPr/>
            </p:nvSpPr>
            <p:spPr bwMode="auto">
              <a:xfrm>
                <a:off x="1871" y="1756"/>
                <a:ext cx="442" cy="350"/>
              </a:xfrm>
              <a:custGeom>
                <a:avLst/>
                <a:gdLst>
                  <a:gd name="T0" fmla="*/ 110 w 220"/>
                  <a:gd name="T1" fmla="*/ 39 h 148"/>
                  <a:gd name="T2" fmla="*/ 0 w 220"/>
                  <a:gd name="T3" fmla="*/ 0 h 148"/>
                  <a:gd name="T4" fmla="*/ 0 w 220"/>
                  <a:gd name="T5" fmla="*/ 108 h 148"/>
                  <a:gd name="T6" fmla="*/ 110 w 220"/>
                  <a:gd name="T7" fmla="*/ 148 h 148"/>
                  <a:gd name="T8" fmla="*/ 220 w 220"/>
                  <a:gd name="T9" fmla="*/ 108 h 148"/>
                  <a:gd name="T10" fmla="*/ 220 w 220"/>
                  <a:gd name="T11" fmla="*/ 0 h 148"/>
                  <a:gd name="T12" fmla="*/ 110 w 220"/>
                  <a:gd name="T13" fmla="*/ 39 h 148"/>
                </a:gdLst>
                <a:ahLst/>
                <a:cxnLst>
                  <a:cxn ang="0">
                    <a:pos x="T0" y="T1"/>
                  </a:cxn>
                  <a:cxn ang="0">
                    <a:pos x="T2" y="T3"/>
                  </a:cxn>
                  <a:cxn ang="0">
                    <a:pos x="T4" y="T5"/>
                  </a:cxn>
                  <a:cxn ang="0">
                    <a:pos x="T6" y="T7"/>
                  </a:cxn>
                  <a:cxn ang="0">
                    <a:pos x="T8" y="T9"/>
                  </a:cxn>
                  <a:cxn ang="0">
                    <a:pos x="T10" y="T11"/>
                  </a:cxn>
                  <a:cxn ang="0">
                    <a:pos x="T12" y="T13"/>
                  </a:cxn>
                </a:cxnLst>
                <a:rect l="0" t="0" r="r" b="b"/>
                <a:pathLst>
                  <a:path w="220" h="148">
                    <a:moveTo>
                      <a:pt x="110" y="39"/>
                    </a:moveTo>
                    <a:cubicBezTo>
                      <a:pt x="49" y="39"/>
                      <a:pt x="0" y="21"/>
                      <a:pt x="0" y="0"/>
                    </a:cubicBezTo>
                    <a:cubicBezTo>
                      <a:pt x="0" y="108"/>
                      <a:pt x="0" y="108"/>
                      <a:pt x="0" y="108"/>
                    </a:cubicBezTo>
                    <a:cubicBezTo>
                      <a:pt x="0" y="130"/>
                      <a:pt x="49" y="148"/>
                      <a:pt x="110" y="148"/>
                    </a:cubicBezTo>
                    <a:cubicBezTo>
                      <a:pt x="171" y="148"/>
                      <a:pt x="220" y="130"/>
                      <a:pt x="220" y="108"/>
                    </a:cubicBezTo>
                    <a:cubicBezTo>
                      <a:pt x="220" y="0"/>
                      <a:pt x="220" y="0"/>
                      <a:pt x="220" y="0"/>
                    </a:cubicBezTo>
                    <a:cubicBezTo>
                      <a:pt x="220" y="21"/>
                      <a:pt x="171" y="39"/>
                      <a:pt x="110" y="39"/>
                    </a:cubicBezTo>
                    <a:close/>
                  </a:path>
                </a:pathLst>
              </a:custGeom>
              <a:solidFill>
                <a:srgbClr val="5556A2"/>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505050"/>
                  </a:solidFill>
                  <a:effectLst/>
                  <a:uLnTx/>
                  <a:uFillTx/>
                  <a:latin typeface="Segoe UI"/>
                  <a:ea typeface="+mn-ea"/>
                  <a:cs typeface="+mn-cs"/>
                </a:endParaRPr>
              </a:p>
            </p:txBody>
          </p:sp>
          <p:sp>
            <p:nvSpPr>
              <p:cNvPr id="37" name="Freeform 11"/>
              <p:cNvSpPr>
                <a:spLocks noEditPoints="1"/>
              </p:cNvSpPr>
              <p:nvPr/>
            </p:nvSpPr>
            <p:spPr bwMode="auto">
              <a:xfrm>
                <a:off x="1871" y="1394"/>
                <a:ext cx="442" cy="423"/>
              </a:xfrm>
              <a:custGeom>
                <a:avLst/>
                <a:gdLst>
                  <a:gd name="T0" fmla="*/ 110 w 220"/>
                  <a:gd name="T1" fmla="*/ 0 h 179"/>
                  <a:gd name="T2" fmla="*/ 0 w 220"/>
                  <a:gd name="T3" fmla="*/ 39 h 179"/>
                  <a:gd name="T4" fmla="*/ 0 w 220"/>
                  <a:gd name="T5" fmla="*/ 139 h 179"/>
                  <a:gd name="T6" fmla="*/ 110 w 220"/>
                  <a:gd name="T7" fmla="*/ 179 h 179"/>
                  <a:gd name="T8" fmla="*/ 220 w 220"/>
                  <a:gd name="T9" fmla="*/ 139 h 179"/>
                  <a:gd name="T10" fmla="*/ 220 w 220"/>
                  <a:gd name="T11" fmla="*/ 39 h 179"/>
                  <a:gd name="T12" fmla="*/ 110 w 220"/>
                  <a:gd name="T13" fmla="*/ 0 h 179"/>
                  <a:gd name="T14" fmla="*/ 110 w 220"/>
                  <a:gd name="T15" fmla="*/ 67 h 179"/>
                  <a:gd name="T16" fmla="*/ 24 w 220"/>
                  <a:gd name="T17" fmla="*/ 40 h 179"/>
                  <a:gd name="T18" fmla="*/ 110 w 220"/>
                  <a:gd name="T19" fmla="*/ 12 h 179"/>
                  <a:gd name="T20" fmla="*/ 196 w 220"/>
                  <a:gd name="T21" fmla="*/ 40 h 179"/>
                  <a:gd name="T22" fmla="*/ 110 w 220"/>
                  <a:gd name="T23" fmla="*/ 6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79">
                    <a:moveTo>
                      <a:pt x="110" y="0"/>
                    </a:moveTo>
                    <a:cubicBezTo>
                      <a:pt x="49" y="0"/>
                      <a:pt x="0" y="17"/>
                      <a:pt x="0" y="39"/>
                    </a:cubicBezTo>
                    <a:cubicBezTo>
                      <a:pt x="0" y="139"/>
                      <a:pt x="0" y="139"/>
                      <a:pt x="0" y="139"/>
                    </a:cubicBezTo>
                    <a:cubicBezTo>
                      <a:pt x="0" y="161"/>
                      <a:pt x="49" y="179"/>
                      <a:pt x="110" y="179"/>
                    </a:cubicBezTo>
                    <a:cubicBezTo>
                      <a:pt x="171" y="179"/>
                      <a:pt x="220" y="161"/>
                      <a:pt x="220" y="139"/>
                    </a:cubicBezTo>
                    <a:cubicBezTo>
                      <a:pt x="220" y="39"/>
                      <a:pt x="220" y="39"/>
                      <a:pt x="220" y="39"/>
                    </a:cubicBezTo>
                    <a:cubicBezTo>
                      <a:pt x="220" y="17"/>
                      <a:pt x="171" y="0"/>
                      <a:pt x="110" y="0"/>
                    </a:cubicBezTo>
                    <a:close/>
                    <a:moveTo>
                      <a:pt x="110" y="67"/>
                    </a:moveTo>
                    <a:cubicBezTo>
                      <a:pt x="62" y="67"/>
                      <a:pt x="24" y="55"/>
                      <a:pt x="24" y="40"/>
                    </a:cubicBezTo>
                    <a:cubicBezTo>
                      <a:pt x="24" y="25"/>
                      <a:pt x="62" y="12"/>
                      <a:pt x="110" y="12"/>
                    </a:cubicBezTo>
                    <a:cubicBezTo>
                      <a:pt x="157" y="12"/>
                      <a:pt x="196" y="25"/>
                      <a:pt x="196" y="40"/>
                    </a:cubicBezTo>
                    <a:cubicBezTo>
                      <a:pt x="196" y="55"/>
                      <a:pt x="157" y="67"/>
                      <a:pt x="110" y="67"/>
                    </a:cubicBezTo>
                    <a:close/>
                  </a:path>
                </a:pathLst>
              </a:custGeom>
              <a:solidFill>
                <a:srgbClr val="5556A2"/>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505050"/>
                  </a:solidFill>
                  <a:effectLst/>
                  <a:uLnTx/>
                  <a:uFillTx/>
                  <a:latin typeface="Segoe UI"/>
                  <a:ea typeface="+mn-ea"/>
                  <a:cs typeface="+mn-cs"/>
                </a:endParaRPr>
              </a:p>
            </p:txBody>
          </p:sp>
        </p:grpSp>
      </p:grpSp>
      <p:grpSp>
        <p:nvGrpSpPr>
          <p:cNvPr id="38" name="Group 37"/>
          <p:cNvGrpSpPr/>
          <p:nvPr/>
        </p:nvGrpSpPr>
        <p:grpSpPr>
          <a:xfrm>
            <a:off x="7208697" y="1487353"/>
            <a:ext cx="914270" cy="914270"/>
            <a:chOff x="5892740" y="3864741"/>
            <a:chExt cx="1239897" cy="1239897"/>
          </a:xfrm>
        </p:grpSpPr>
        <p:sp>
          <p:nvSpPr>
            <p:cNvPr id="39" name="Oval 38"/>
            <p:cNvSpPr/>
            <p:nvPr/>
          </p:nvSpPr>
          <p:spPr bwMode="auto">
            <a:xfrm>
              <a:off x="5892740" y="3864741"/>
              <a:ext cx="1239897" cy="1239897"/>
            </a:xfrm>
            <a:prstGeom prst="ellipse">
              <a:avLst/>
            </a:prstGeom>
            <a:solidFill>
              <a:schemeClr val="bg1"/>
            </a:solidFill>
            <a:ln w="666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75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Picture 3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0785" y="4129941"/>
              <a:ext cx="914400" cy="731520"/>
            </a:xfrm>
            <a:prstGeom prst="rect">
              <a:avLst/>
            </a:prstGeom>
          </p:spPr>
        </p:pic>
      </p:grpSp>
      <p:grpSp>
        <p:nvGrpSpPr>
          <p:cNvPr id="44" name="Group 43"/>
          <p:cNvGrpSpPr/>
          <p:nvPr/>
        </p:nvGrpSpPr>
        <p:grpSpPr>
          <a:xfrm>
            <a:off x="10088184" y="1468580"/>
            <a:ext cx="914270" cy="914270"/>
            <a:chOff x="8215355" y="3850485"/>
            <a:chExt cx="1239897" cy="1239897"/>
          </a:xfrm>
        </p:grpSpPr>
        <p:sp>
          <p:nvSpPr>
            <p:cNvPr id="45" name="Oval 44"/>
            <p:cNvSpPr/>
            <p:nvPr/>
          </p:nvSpPr>
          <p:spPr bwMode="auto">
            <a:xfrm>
              <a:off x="8215355" y="3850485"/>
              <a:ext cx="1239897" cy="1239897"/>
            </a:xfrm>
            <a:prstGeom prst="ellipse">
              <a:avLst/>
            </a:prstGeom>
            <a:solidFill>
              <a:schemeClr val="bg1"/>
            </a:solidFill>
            <a:ln w="666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75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504237" y="4133322"/>
              <a:ext cx="714375" cy="571500"/>
            </a:xfrm>
            <a:prstGeom prst="rect">
              <a:avLst/>
            </a:prstGeom>
          </p:spPr>
        </p:pic>
      </p:grpSp>
      <p:sp>
        <p:nvSpPr>
          <p:cNvPr id="47" name="Rectangle 46"/>
          <p:cNvSpPr/>
          <p:nvPr/>
        </p:nvSpPr>
        <p:spPr bwMode="auto">
          <a:xfrm>
            <a:off x="531275" y="5197837"/>
            <a:ext cx="2716537" cy="621969"/>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marL="0" marR="0" lvl="0" indent="0" algn="ctr" defTabSz="931855" rtl="0" eaLnBrk="1" fontAlgn="auto" latinLnBrk="0" hangingPunct="1">
              <a:lnSpc>
                <a:spcPct val="100000"/>
              </a:lnSpc>
              <a:spcBef>
                <a:spcPts val="2040"/>
              </a:spcBef>
              <a:spcAft>
                <a:spcPts val="0"/>
              </a:spcAft>
              <a:buClrTx/>
              <a:buSzTx/>
              <a:buFontTx/>
              <a:buNone/>
              <a:tabLst/>
              <a:defRPr/>
            </a:pPr>
            <a:r>
              <a:rPr kumimoji="0" lang="en-US" sz="2000" b="1" i="1" u="none" strike="noStrike" kern="0" cap="none" spc="0" normalizeH="0" baseline="0" noProof="0" dirty="0">
                <a:ln>
                  <a:noFill/>
                </a:ln>
                <a:solidFill>
                  <a:srgbClr val="00188F"/>
                </a:solidFill>
                <a:effectLst/>
                <a:uLnTx/>
                <a:uFillTx/>
                <a:latin typeface="Segoe UI Light"/>
                <a:ea typeface="+mn-ea"/>
                <a:cs typeface="+mn-cs"/>
              </a:rPr>
              <a:t>Spot problems fast</a:t>
            </a:r>
          </a:p>
        </p:txBody>
      </p:sp>
      <p:sp>
        <p:nvSpPr>
          <p:cNvPr id="48" name="Rectangle 47"/>
          <p:cNvSpPr/>
          <p:nvPr/>
        </p:nvSpPr>
        <p:spPr bwMode="auto">
          <a:xfrm>
            <a:off x="6320701" y="5197836"/>
            <a:ext cx="2716537" cy="621969"/>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marL="0" marR="0" lvl="0" indent="0" algn="ctr" defTabSz="932418" rtl="0" eaLnBrk="1" fontAlgn="auto" latinLnBrk="0" hangingPunct="1">
              <a:lnSpc>
                <a:spcPct val="100000"/>
              </a:lnSpc>
              <a:spcBef>
                <a:spcPts val="2040"/>
              </a:spcBef>
              <a:spcAft>
                <a:spcPts val="0"/>
              </a:spcAft>
              <a:buClrTx/>
              <a:buSzTx/>
              <a:buFontTx/>
              <a:buNone/>
              <a:tabLst/>
              <a:defRPr/>
            </a:pPr>
            <a:r>
              <a:rPr kumimoji="0" lang="en-US" sz="2000" b="1" i="1" u="none" strike="noStrike" kern="0" cap="none" spc="0" normalizeH="0" baseline="0" noProof="0" dirty="0">
                <a:ln>
                  <a:noFill/>
                </a:ln>
                <a:solidFill>
                  <a:srgbClr val="00188F"/>
                </a:solidFill>
                <a:effectLst/>
                <a:uLnTx/>
                <a:uFillTx/>
                <a:latin typeface="Segoe UI Light"/>
                <a:ea typeface="+mn-ea"/>
                <a:cs typeface="+mn-cs"/>
              </a:rPr>
              <a:t>Automate tasks quick</a:t>
            </a:r>
          </a:p>
        </p:txBody>
      </p:sp>
      <p:sp>
        <p:nvSpPr>
          <p:cNvPr id="49" name="Rectangle 48"/>
          <p:cNvSpPr/>
          <p:nvPr/>
        </p:nvSpPr>
        <p:spPr bwMode="auto">
          <a:xfrm>
            <a:off x="3415414" y="5197837"/>
            <a:ext cx="2716537" cy="621969"/>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marL="0" marR="0" lvl="0" indent="0" algn="ctr" defTabSz="932418" rtl="0" eaLnBrk="1" fontAlgn="auto" latinLnBrk="0" hangingPunct="1">
              <a:lnSpc>
                <a:spcPct val="100000"/>
              </a:lnSpc>
              <a:spcBef>
                <a:spcPts val="2040"/>
              </a:spcBef>
              <a:spcAft>
                <a:spcPts val="0"/>
              </a:spcAft>
              <a:buClrTx/>
              <a:buSzTx/>
              <a:buFontTx/>
              <a:buNone/>
              <a:tabLst/>
              <a:defRPr/>
            </a:pPr>
            <a:r>
              <a:rPr kumimoji="0" lang="en-US" sz="2000" b="1" i="1" u="none" strike="noStrike" kern="0" cap="none" spc="0" normalizeH="0" baseline="0" noProof="0" dirty="0">
                <a:ln>
                  <a:noFill/>
                </a:ln>
                <a:solidFill>
                  <a:srgbClr val="00188F"/>
                </a:solidFill>
                <a:effectLst/>
                <a:uLnTx/>
                <a:uFillTx/>
                <a:latin typeface="Segoe UI Light"/>
                <a:ea typeface="+mn-ea"/>
                <a:cs typeface="+mn-cs"/>
              </a:rPr>
              <a:t>Protect data easily</a:t>
            </a:r>
          </a:p>
        </p:txBody>
      </p:sp>
      <p:sp>
        <p:nvSpPr>
          <p:cNvPr id="50" name="Rectangle 49"/>
          <p:cNvSpPr/>
          <p:nvPr/>
        </p:nvSpPr>
        <p:spPr bwMode="auto">
          <a:xfrm>
            <a:off x="9187050" y="5197837"/>
            <a:ext cx="2716537" cy="621969"/>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marL="0" marR="0" lvl="0" indent="0" algn="ctr" defTabSz="932418" rtl="0" eaLnBrk="1" fontAlgn="auto" latinLnBrk="0" hangingPunct="1">
              <a:lnSpc>
                <a:spcPct val="100000"/>
              </a:lnSpc>
              <a:spcBef>
                <a:spcPts val="2040"/>
              </a:spcBef>
              <a:spcAft>
                <a:spcPts val="0"/>
              </a:spcAft>
              <a:buClrTx/>
              <a:buSzTx/>
              <a:buFontTx/>
              <a:buNone/>
              <a:tabLst/>
              <a:defRPr/>
            </a:pPr>
            <a:r>
              <a:rPr kumimoji="0" lang="en-US" sz="2000" b="1" i="1" u="none" strike="noStrike" kern="0" cap="none" spc="0" normalizeH="0" baseline="0" noProof="0" dirty="0">
                <a:ln>
                  <a:noFill/>
                </a:ln>
                <a:solidFill>
                  <a:srgbClr val="00188F"/>
                </a:solidFill>
                <a:effectLst/>
                <a:uLnTx/>
                <a:uFillTx/>
                <a:latin typeface="Segoe UI Light"/>
                <a:ea typeface="+mn-ea"/>
                <a:cs typeface="+mn-cs"/>
              </a:rPr>
              <a:t>Recognize threat early</a:t>
            </a:r>
          </a:p>
        </p:txBody>
      </p:sp>
      <p:sp>
        <p:nvSpPr>
          <p:cNvPr id="51" name="Rectangle 50"/>
          <p:cNvSpPr/>
          <p:nvPr/>
        </p:nvSpPr>
        <p:spPr bwMode="auto">
          <a:xfrm>
            <a:off x="526876" y="4716289"/>
            <a:ext cx="11386540" cy="45713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marL="0" marR="0" lvl="0" indent="0" algn="l" defTabSz="932418" rtl="0" eaLnBrk="1" fontAlgn="auto" latinLnBrk="0" hangingPunct="1">
              <a:lnSpc>
                <a:spcPct val="100000"/>
              </a:lnSpc>
              <a:spcBef>
                <a:spcPts val="2040"/>
              </a:spcBef>
              <a:spcAft>
                <a:spcPts val="0"/>
              </a:spcAft>
              <a:buClrTx/>
              <a:buSzTx/>
              <a:buFontTx/>
              <a:buNone/>
              <a:tabLst/>
              <a:defRPr/>
            </a:pPr>
            <a:r>
              <a:rPr kumimoji="0" lang="en-US" sz="2000" b="0" i="0" u="none" strike="noStrike" kern="0" cap="none" spc="0" normalizeH="0" baseline="0" noProof="0" dirty="0">
                <a:ln>
                  <a:noFill/>
                </a:ln>
                <a:solidFill>
                  <a:srgbClr val="002050"/>
                </a:solidFill>
                <a:effectLst/>
                <a:uLnTx/>
                <a:uFillTx/>
                <a:latin typeface="Segoe UI"/>
                <a:ea typeface="+mn-ea"/>
                <a:cs typeface="Segoe UI" panose="020B0502040204020203" pitchFamily="34" charset="0"/>
              </a:rPr>
              <a:t> With OMS capabilities customers can…</a:t>
            </a:r>
          </a:p>
        </p:txBody>
      </p:sp>
      <p:sp>
        <p:nvSpPr>
          <p:cNvPr id="52" name="Rectangle 51"/>
          <p:cNvSpPr/>
          <p:nvPr/>
        </p:nvSpPr>
        <p:spPr bwMode="auto">
          <a:xfrm>
            <a:off x="550577" y="5889849"/>
            <a:ext cx="11386540" cy="45713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marL="0" marR="0" lvl="0" indent="0" algn="ctr" defTabSz="932418" rtl="0" eaLnBrk="1" fontAlgn="auto" latinLnBrk="0" hangingPunct="1">
              <a:lnSpc>
                <a:spcPct val="100000"/>
              </a:lnSpc>
              <a:spcBef>
                <a:spcPts val="2040"/>
              </a:spcBef>
              <a:spcAft>
                <a:spcPts val="0"/>
              </a:spcAft>
              <a:buClrTx/>
              <a:buSzTx/>
              <a:buFontTx/>
              <a:buNone/>
              <a:tabLst/>
              <a:defRPr/>
            </a:pPr>
            <a:r>
              <a:rPr kumimoji="0" lang="en-US" sz="2000" b="0" i="0" u="none" strike="noStrike" kern="0" cap="none" spc="0" normalizeH="0" baseline="0" noProof="0" dirty="0">
                <a:ln>
                  <a:noFill/>
                </a:ln>
                <a:solidFill>
                  <a:srgbClr val="002050"/>
                </a:solidFill>
                <a:effectLst/>
                <a:uLnTx/>
                <a:uFillTx/>
                <a:latin typeface="Segoe UI"/>
                <a:ea typeface="+mn-ea"/>
                <a:cs typeface="Segoe UI" panose="020B0502040204020203" pitchFamily="34" charset="0"/>
              </a:rPr>
              <a:t>	                     extending System Center capabilities, as an all-in-one management solution!</a:t>
            </a:r>
          </a:p>
        </p:txBody>
      </p:sp>
    </p:spTree>
    <p:extLst>
      <p:ext uri="{BB962C8B-B14F-4D97-AF65-F5344CB8AC3E}">
        <p14:creationId xmlns:p14="http://schemas.microsoft.com/office/powerpoint/2010/main" val="41565547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214349195"/>
              </p:ext>
            </p:extLst>
          </p:nvPr>
        </p:nvGraphicFramePr>
        <p:xfrm>
          <a:off x="2072746" y="733601"/>
          <a:ext cx="8290983"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6396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Backup</a:t>
            </a:r>
            <a:endParaRPr lang="nl-NL" dirty="0"/>
          </a:p>
        </p:txBody>
      </p:sp>
    </p:spTree>
    <p:extLst>
      <p:ext uri="{BB962C8B-B14F-4D97-AF65-F5344CB8AC3E}">
        <p14:creationId xmlns:p14="http://schemas.microsoft.com/office/powerpoint/2010/main" val="8812265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p:cNvSpPr txBox="1"/>
          <p:nvPr/>
        </p:nvSpPr>
        <p:spPr>
          <a:xfrm>
            <a:off x="6067173" y="1856550"/>
            <a:ext cx="5363935" cy="1694948"/>
          </a:xfrm>
          <a:prstGeom prst="rect">
            <a:avLst/>
          </a:prstGeom>
          <a:noFill/>
        </p:spPr>
        <p:txBody>
          <a:bodyPr wrap="square" lIns="0" tIns="0" rIns="0" bIns="0" rtlCol="0">
            <a:spAutoFit/>
          </a:bodyPr>
          <a:lstStyle/>
          <a:p>
            <a:pPr defTabSz="914224">
              <a:lnSpc>
                <a:spcPct val="90000"/>
              </a:lnSpc>
              <a:defRPr/>
            </a:pPr>
            <a:r>
              <a:rPr lang="en-US" sz="3599" kern="0" spc="-100" dirty="0">
                <a:gradFill>
                  <a:gsLst>
                    <a:gs pos="0">
                      <a:schemeClr val="accent1"/>
                    </a:gs>
                    <a:gs pos="48000">
                      <a:schemeClr val="accent1"/>
                    </a:gs>
                  </a:gsLst>
                  <a:lin ang="5400000" scaled="0"/>
                </a:gradFill>
                <a:latin typeface="+mj-lt"/>
              </a:rPr>
              <a:t>Disaster Recovery</a:t>
            </a:r>
            <a:br>
              <a:rPr lang="en-US" sz="3199" kern="0" spc="-52" dirty="0">
                <a:gradFill>
                  <a:gsLst>
                    <a:gs pos="0">
                      <a:srgbClr val="68217A"/>
                    </a:gs>
                    <a:gs pos="100000">
                      <a:srgbClr val="68217A"/>
                    </a:gs>
                  </a:gsLst>
                  <a:lin ang="5400000" scaled="1"/>
                </a:gradFill>
              </a:rPr>
            </a:br>
            <a:r>
              <a:rPr lang="en-US" sz="2800" kern="0" dirty="0">
                <a:solidFill>
                  <a:sysClr val="windowText" lastClr="000000"/>
                </a:solidFill>
                <a:latin typeface="+mj-lt"/>
              </a:rPr>
              <a:t>When applications have a catastrophic failure, they can run in Azure or a secondary datacenter</a:t>
            </a:r>
          </a:p>
        </p:txBody>
      </p:sp>
      <p:sp>
        <p:nvSpPr>
          <p:cNvPr id="32" name="TextBox 31"/>
          <p:cNvSpPr txBox="1"/>
          <p:nvPr/>
        </p:nvSpPr>
        <p:spPr>
          <a:xfrm>
            <a:off x="6078884" y="4547804"/>
            <a:ext cx="5816136" cy="1694948"/>
          </a:xfrm>
          <a:prstGeom prst="rect">
            <a:avLst/>
          </a:prstGeom>
          <a:noFill/>
        </p:spPr>
        <p:txBody>
          <a:bodyPr wrap="square" lIns="0" tIns="0" rIns="0" bIns="0" rtlCol="0">
            <a:spAutoFit/>
          </a:bodyPr>
          <a:lstStyle/>
          <a:p>
            <a:pPr defTabSz="914224">
              <a:lnSpc>
                <a:spcPct val="90000"/>
              </a:lnSpc>
              <a:defRPr/>
            </a:pPr>
            <a:r>
              <a:rPr lang="en-US" sz="3599" kern="0" spc="-100" dirty="0">
                <a:gradFill>
                  <a:gsLst>
                    <a:gs pos="0">
                      <a:schemeClr val="accent1"/>
                    </a:gs>
                    <a:gs pos="48000">
                      <a:schemeClr val="accent1"/>
                    </a:gs>
                  </a:gsLst>
                  <a:lin ang="5400000" scaled="0"/>
                </a:gradFill>
                <a:latin typeface="+mj-lt"/>
              </a:rPr>
              <a:t>Backup</a:t>
            </a:r>
          </a:p>
          <a:p>
            <a:pPr defTabSz="914224">
              <a:lnSpc>
                <a:spcPct val="90000"/>
              </a:lnSpc>
              <a:defRPr/>
            </a:pPr>
            <a:r>
              <a:rPr lang="en-US" sz="2800" kern="0" dirty="0">
                <a:solidFill>
                  <a:sysClr val="windowText" lastClr="000000"/>
                </a:solidFill>
                <a:latin typeface="+mj-lt"/>
              </a:rPr>
              <a:t>When data is corrupted or lost, restore it to the original location or a new location</a:t>
            </a:r>
          </a:p>
        </p:txBody>
      </p:sp>
      <p:sp>
        <p:nvSpPr>
          <p:cNvPr id="16" name="Title 1"/>
          <p:cNvSpPr>
            <a:spLocks noGrp="1"/>
          </p:cNvSpPr>
          <p:nvPr>
            <p:ph type="title"/>
          </p:nvPr>
        </p:nvSpPr>
        <p:spPr/>
        <p:txBody>
          <a:bodyPr/>
          <a:lstStyle/>
          <a:p>
            <a:r>
              <a:rPr lang="en-US" dirty="0"/>
              <a:t>Disaster recovery </a:t>
            </a:r>
            <a:r>
              <a:rPr lang="en-US" u="sng" dirty="0"/>
              <a:t>and</a:t>
            </a:r>
            <a:r>
              <a:rPr lang="en-US" dirty="0"/>
              <a:t> backup</a:t>
            </a:r>
            <a:endParaRPr lang="en-US" sz="3999" dirty="0">
              <a:gradFill>
                <a:gsLst>
                  <a:gs pos="0">
                    <a:schemeClr val="accent1"/>
                  </a:gs>
                  <a:gs pos="100000">
                    <a:schemeClr val="accent1"/>
                  </a:gs>
                </a:gsLst>
                <a:lin ang="5400000" scaled="0"/>
              </a:gra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909" y="1509891"/>
            <a:ext cx="956611" cy="548875"/>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17" y="5934157"/>
            <a:ext cx="1383929" cy="794057"/>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465" y="435971"/>
            <a:ext cx="613695" cy="352120"/>
          </a:xfrm>
          <a:prstGeom prst="rect">
            <a:avLst/>
          </a:prstGeom>
        </p:spPr>
      </p:pic>
      <p:sp>
        <p:nvSpPr>
          <p:cNvPr id="4" name="Freeform 5"/>
          <p:cNvSpPr>
            <a:spLocks/>
          </p:cNvSpPr>
          <p:nvPr/>
        </p:nvSpPr>
        <p:spPr bwMode="auto">
          <a:xfrm>
            <a:off x="812162" y="1794622"/>
            <a:ext cx="2839635" cy="1655528"/>
          </a:xfrm>
          <a:custGeom>
            <a:avLst/>
            <a:gdLst>
              <a:gd name="T0" fmla="*/ 1290 w 1426"/>
              <a:gd name="T1" fmla="*/ 416 h 831"/>
              <a:gd name="T2" fmla="*/ 1050 w 1426"/>
              <a:gd name="T3" fmla="*/ 238 h 831"/>
              <a:gd name="T4" fmla="*/ 805 w 1426"/>
              <a:gd name="T5" fmla="*/ 0 h 831"/>
              <a:gd name="T6" fmla="*/ 593 w 1426"/>
              <a:gd name="T7" fmla="*/ 129 h 831"/>
              <a:gd name="T8" fmla="*/ 519 w 1426"/>
              <a:gd name="T9" fmla="*/ 116 h 831"/>
              <a:gd name="T10" fmla="*/ 286 w 1426"/>
              <a:gd name="T11" fmla="*/ 334 h 831"/>
              <a:gd name="T12" fmla="*/ 259 w 1426"/>
              <a:gd name="T13" fmla="*/ 334 h 831"/>
              <a:gd name="T14" fmla="*/ 0 w 1426"/>
              <a:gd name="T15" fmla="*/ 586 h 831"/>
              <a:gd name="T16" fmla="*/ 259 w 1426"/>
              <a:gd name="T17" fmla="*/ 831 h 831"/>
              <a:gd name="T18" fmla="*/ 1200 w 1426"/>
              <a:gd name="T19" fmla="*/ 831 h 831"/>
              <a:gd name="T20" fmla="*/ 1426 w 1426"/>
              <a:gd name="T21" fmla="*/ 621 h 831"/>
              <a:gd name="T22" fmla="*/ 1290 w 1426"/>
              <a:gd name="T23" fmla="*/ 416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6" h="831">
                <a:moveTo>
                  <a:pt x="1290" y="416"/>
                </a:moveTo>
                <a:cubicBezTo>
                  <a:pt x="1262" y="314"/>
                  <a:pt x="1166" y="238"/>
                  <a:pt x="1050" y="238"/>
                </a:cubicBezTo>
                <a:cubicBezTo>
                  <a:pt x="1050" y="109"/>
                  <a:pt x="941" y="0"/>
                  <a:pt x="805" y="0"/>
                </a:cubicBezTo>
                <a:cubicBezTo>
                  <a:pt x="716" y="0"/>
                  <a:pt x="635" y="54"/>
                  <a:pt x="593" y="129"/>
                </a:cubicBezTo>
                <a:cubicBezTo>
                  <a:pt x="566" y="116"/>
                  <a:pt x="546" y="116"/>
                  <a:pt x="519" y="116"/>
                </a:cubicBezTo>
                <a:cubicBezTo>
                  <a:pt x="389" y="116"/>
                  <a:pt x="286" y="211"/>
                  <a:pt x="286" y="334"/>
                </a:cubicBezTo>
                <a:cubicBezTo>
                  <a:pt x="280" y="334"/>
                  <a:pt x="266" y="334"/>
                  <a:pt x="259" y="334"/>
                </a:cubicBezTo>
                <a:cubicBezTo>
                  <a:pt x="116" y="334"/>
                  <a:pt x="0" y="443"/>
                  <a:pt x="0" y="586"/>
                </a:cubicBezTo>
                <a:cubicBezTo>
                  <a:pt x="0" y="722"/>
                  <a:pt x="116" y="831"/>
                  <a:pt x="259" y="831"/>
                </a:cubicBezTo>
                <a:cubicBezTo>
                  <a:pt x="1200" y="831"/>
                  <a:pt x="1200" y="831"/>
                  <a:pt x="1200" y="831"/>
                </a:cubicBezTo>
                <a:cubicBezTo>
                  <a:pt x="1330" y="831"/>
                  <a:pt x="1426" y="736"/>
                  <a:pt x="1426" y="621"/>
                </a:cubicBezTo>
                <a:cubicBezTo>
                  <a:pt x="1426" y="524"/>
                  <a:pt x="1371" y="450"/>
                  <a:pt x="1290" y="41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5" name="Freeform 6"/>
          <p:cNvSpPr>
            <a:spLocks/>
          </p:cNvSpPr>
          <p:nvPr/>
        </p:nvSpPr>
        <p:spPr bwMode="auto">
          <a:xfrm>
            <a:off x="1716909" y="2262869"/>
            <a:ext cx="1934889" cy="1187281"/>
          </a:xfrm>
          <a:custGeom>
            <a:avLst/>
            <a:gdLst>
              <a:gd name="T0" fmla="*/ 836 w 972"/>
              <a:gd name="T1" fmla="*/ 181 h 596"/>
              <a:gd name="T2" fmla="*/ 596 w 972"/>
              <a:gd name="T3" fmla="*/ 3 h 596"/>
              <a:gd name="T4" fmla="*/ 596 w 972"/>
              <a:gd name="T5" fmla="*/ 0 h 596"/>
              <a:gd name="T6" fmla="*/ 0 w 972"/>
              <a:gd name="T7" fmla="*/ 596 h 596"/>
              <a:gd name="T8" fmla="*/ 746 w 972"/>
              <a:gd name="T9" fmla="*/ 596 h 596"/>
              <a:gd name="T10" fmla="*/ 972 w 972"/>
              <a:gd name="T11" fmla="*/ 386 h 596"/>
              <a:gd name="T12" fmla="*/ 836 w 972"/>
              <a:gd name="T13" fmla="*/ 181 h 596"/>
            </a:gdLst>
            <a:ahLst/>
            <a:cxnLst>
              <a:cxn ang="0">
                <a:pos x="T0" y="T1"/>
              </a:cxn>
              <a:cxn ang="0">
                <a:pos x="T2" y="T3"/>
              </a:cxn>
              <a:cxn ang="0">
                <a:pos x="T4" y="T5"/>
              </a:cxn>
              <a:cxn ang="0">
                <a:pos x="T6" y="T7"/>
              </a:cxn>
              <a:cxn ang="0">
                <a:pos x="T8" y="T9"/>
              </a:cxn>
              <a:cxn ang="0">
                <a:pos x="T10" y="T11"/>
              </a:cxn>
              <a:cxn ang="0">
                <a:pos x="T12" y="T13"/>
              </a:cxn>
            </a:cxnLst>
            <a:rect l="0" t="0" r="r" b="b"/>
            <a:pathLst>
              <a:path w="972" h="596">
                <a:moveTo>
                  <a:pt x="836" y="181"/>
                </a:moveTo>
                <a:cubicBezTo>
                  <a:pt x="808" y="79"/>
                  <a:pt x="712" y="3"/>
                  <a:pt x="596" y="3"/>
                </a:cubicBezTo>
                <a:cubicBezTo>
                  <a:pt x="596" y="2"/>
                  <a:pt x="596" y="1"/>
                  <a:pt x="596" y="0"/>
                </a:cubicBezTo>
                <a:cubicBezTo>
                  <a:pt x="0" y="596"/>
                  <a:pt x="0" y="596"/>
                  <a:pt x="0" y="596"/>
                </a:cubicBezTo>
                <a:cubicBezTo>
                  <a:pt x="746" y="596"/>
                  <a:pt x="746" y="596"/>
                  <a:pt x="746" y="596"/>
                </a:cubicBezTo>
                <a:cubicBezTo>
                  <a:pt x="876" y="596"/>
                  <a:pt x="972" y="501"/>
                  <a:pt x="972" y="386"/>
                </a:cubicBezTo>
                <a:cubicBezTo>
                  <a:pt x="972" y="289"/>
                  <a:pt x="917" y="215"/>
                  <a:pt x="836" y="181"/>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6" name="Freeform 7"/>
          <p:cNvSpPr>
            <a:spLocks/>
          </p:cNvSpPr>
          <p:nvPr/>
        </p:nvSpPr>
        <p:spPr bwMode="auto">
          <a:xfrm>
            <a:off x="1564531" y="2289852"/>
            <a:ext cx="1138077" cy="980936"/>
          </a:xfrm>
          <a:custGeom>
            <a:avLst/>
            <a:gdLst>
              <a:gd name="T0" fmla="*/ 33 w 571"/>
              <a:gd name="T1" fmla="*/ 492 h 492"/>
              <a:gd name="T2" fmla="*/ 538 w 571"/>
              <a:gd name="T3" fmla="*/ 492 h 492"/>
              <a:gd name="T4" fmla="*/ 571 w 571"/>
              <a:gd name="T5" fmla="*/ 459 h 492"/>
              <a:gd name="T6" fmla="*/ 571 w 571"/>
              <a:gd name="T7" fmla="*/ 34 h 492"/>
              <a:gd name="T8" fmla="*/ 538 w 571"/>
              <a:gd name="T9" fmla="*/ 0 h 492"/>
              <a:gd name="T10" fmla="*/ 33 w 571"/>
              <a:gd name="T11" fmla="*/ 0 h 492"/>
              <a:gd name="T12" fmla="*/ 0 w 571"/>
              <a:gd name="T13" fmla="*/ 34 h 492"/>
              <a:gd name="T14" fmla="*/ 0 w 571"/>
              <a:gd name="T15" fmla="*/ 459 h 492"/>
              <a:gd name="T16" fmla="*/ 33 w 571"/>
              <a:gd name="T17"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1" h="492">
                <a:moveTo>
                  <a:pt x="33" y="492"/>
                </a:moveTo>
                <a:cubicBezTo>
                  <a:pt x="538" y="492"/>
                  <a:pt x="538" y="492"/>
                  <a:pt x="538" y="492"/>
                </a:cubicBezTo>
                <a:cubicBezTo>
                  <a:pt x="556" y="492"/>
                  <a:pt x="571" y="477"/>
                  <a:pt x="571" y="459"/>
                </a:cubicBezTo>
                <a:cubicBezTo>
                  <a:pt x="571" y="34"/>
                  <a:pt x="571" y="34"/>
                  <a:pt x="571" y="34"/>
                </a:cubicBezTo>
                <a:cubicBezTo>
                  <a:pt x="571" y="16"/>
                  <a:pt x="556" y="0"/>
                  <a:pt x="538" y="0"/>
                </a:cubicBezTo>
                <a:cubicBezTo>
                  <a:pt x="33" y="0"/>
                  <a:pt x="33" y="0"/>
                  <a:pt x="33" y="0"/>
                </a:cubicBezTo>
                <a:cubicBezTo>
                  <a:pt x="15" y="0"/>
                  <a:pt x="0" y="16"/>
                  <a:pt x="0" y="34"/>
                </a:cubicBezTo>
                <a:cubicBezTo>
                  <a:pt x="0" y="459"/>
                  <a:pt x="0" y="459"/>
                  <a:pt x="0" y="459"/>
                </a:cubicBezTo>
                <a:cubicBezTo>
                  <a:pt x="0" y="477"/>
                  <a:pt x="15" y="492"/>
                  <a:pt x="33" y="492"/>
                </a:cubicBezTo>
              </a:path>
            </a:pathLst>
          </a:custGeom>
          <a:solidFill>
            <a:srgbClr val="FBD1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7" name="Freeform 8"/>
          <p:cNvSpPr>
            <a:spLocks/>
          </p:cNvSpPr>
          <p:nvPr/>
        </p:nvSpPr>
        <p:spPr bwMode="auto">
          <a:xfrm>
            <a:off x="1564531" y="2289852"/>
            <a:ext cx="1138077" cy="230155"/>
          </a:xfrm>
          <a:custGeom>
            <a:avLst/>
            <a:gdLst>
              <a:gd name="T0" fmla="*/ 571 w 571"/>
              <a:gd name="T1" fmla="*/ 115 h 115"/>
              <a:gd name="T2" fmla="*/ 571 w 571"/>
              <a:gd name="T3" fmla="*/ 34 h 115"/>
              <a:gd name="T4" fmla="*/ 538 w 571"/>
              <a:gd name="T5" fmla="*/ 0 h 115"/>
              <a:gd name="T6" fmla="*/ 33 w 571"/>
              <a:gd name="T7" fmla="*/ 0 h 115"/>
              <a:gd name="T8" fmla="*/ 0 w 571"/>
              <a:gd name="T9" fmla="*/ 34 h 115"/>
              <a:gd name="T10" fmla="*/ 0 w 571"/>
              <a:gd name="T11" fmla="*/ 115 h 115"/>
              <a:gd name="T12" fmla="*/ 571 w 571"/>
              <a:gd name="T13" fmla="*/ 115 h 115"/>
            </a:gdLst>
            <a:ahLst/>
            <a:cxnLst>
              <a:cxn ang="0">
                <a:pos x="T0" y="T1"/>
              </a:cxn>
              <a:cxn ang="0">
                <a:pos x="T2" y="T3"/>
              </a:cxn>
              <a:cxn ang="0">
                <a:pos x="T4" y="T5"/>
              </a:cxn>
              <a:cxn ang="0">
                <a:pos x="T6" y="T7"/>
              </a:cxn>
              <a:cxn ang="0">
                <a:pos x="T8" y="T9"/>
              </a:cxn>
              <a:cxn ang="0">
                <a:pos x="T10" y="T11"/>
              </a:cxn>
              <a:cxn ang="0">
                <a:pos x="T12" y="T13"/>
              </a:cxn>
            </a:cxnLst>
            <a:rect l="0" t="0" r="r" b="b"/>
            <a:pathLst>
              <a:path w="571" h="115">
                <a:moveTo>
                  <a:pt x="571" y="115"/>
                </a:moveTo>
                <a:cubicBezTo>
                  <a:pt x="571" y="34"/>
                  <a:pt x="571" y="34"/>
                  <a:pt x="571" y="34"/>
                </a:cubicBezTo>
                <a:cubicBezTo>
                  <a:pt x="571" y="16"/>
                  <a:pt x="556" y="0"/>
                  <a:pt x="538" y="0"/>
                </a:cubicBezTo>
                <a:cubicBezTo>
                  <a:pt x="33" y="0"/>
                  <a:pt x="33" y="0"/>
                  <a:pt x="33" y="0"/>
                </a:cubicBezTo>
                <a:cubicBezTo>
                  <a:pt x="15" y="0"/>
                  <a:pt x="0" y="16"/>
                  <a:pt x="0" y="34"/>
                </a:cubicBezTo>
                <a:cubicBezTo>
                  <a:pt x="0" y="115"/>
                  <a:pt x="0" y="115"/>
                  <a:pt x="0" y="115"/>
                </a:cubicBezTo>
                <a:cubicBezTo>
                  <a:pt x="571" y="115"/>
                  <a:pt x="571" y="115"/>
                  <a:pt x="571" y="115"/>
                </a:cubicBezTo>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8" name="Freeform 9"/>
          <p:cNvSpPr>
            <a:spLocks/>
          </p:cNvSpPr>
          <p:nvPr/>
        </p:nvSpPr>
        <p:spPr bwMode="auto">
          <a:xfrm>
            <a:off x="1564531" y="2520007"/>
            <a:ext cx="1082522" cy="69840"/>
          </a:xfrm>
          <a:custGeom>
            <a:avLst/>
            <a:gdLst>
              <a:gd name="T0" fmla="*/ 682 w 682"/>
              <a:gd name="T1" fmla="*/ 0 h 44"/>
              <a:gd name="T2" fmla="*/ 0 w 682"/>
              <a:gd name="T3" fmla="*/ 0 h 44"/>
              <a:gd name="T4" fmla="*/ 0 w 682"/>
              <a:gd name="T5" fmla="*/ 44 h 44"/>
              <a:gd name="T6" fmla="*/ 638 w 682"/>
              <a:gd name="T7" fmla="*/ 44 h 44"/>
              <a:gd name="T8" fmla="*/ 682 w 682"/>
              <a:gd name="T9" fmla="*/ 0 h 44"/>
            </a:gdLst>
            <a:ahLst/>
            <a:cxnLst>
              <a:cxn ang="0">
                <a:pos x="T0" y="T1"/>
              </a:cxn>
              <a:cxn ang="0">
                <a:pos x="T2" y="T3"/>
              </a:cxn>
              <a:cxn ang="0">
                <a:pos x="T4" y="T5"/>
              </a:cxn>
              <a:cxn ang="0">
                <a:pos x="T6" y="T7"/>
              </a:cxn>
              <a:cxn ang="0">
                <a:pos x="T8" y="T9"/>
              </a:cxn>
            </a:cxnLst>
            <a:rect l="0" t="0" r="r" b="b"/>
            <a:pathLst>
              <a:path w="682" h="44">
                <a:moveTo>
                  <a:pt x="682" y="0"/>
                </a:moveTo>
                <a:lnTo>
                  <a:pt x="0" y="0"/>
                </a:lnTo>
                <a:lnTo>
                  <a:pt x="0" y="44"/>
                </a:lnTo>
                <a:lnTo>
                  <a:pt x="638" y="44"/>
                </a:lnTo>
                <a:lnTo>
                  <a:pt x="682" y="0"/>
                </a:lnTo>
                <a:close/>
              </a:path>
            </a:pathLst>
          </a:custGeom>
          <a:solidFill>
            <a:srgbClr val="D9B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9" name="Freeform 10"/>
          <p:cNvSpPr>
            <a:spLocks/>
          </p:cNvSpPr>
          <p:nvPr/>
        </p:nvSpPr>
        <p:spPr bwMode="auto">
          <a:xfrm>
            <a:off x="1564531" y="2520007"/>
            <a:ext cx="1082522" cy="69840"/>
          </a:xfrm>
          <a:custGeom>
            <a:avLst/>
            <a:gdLst>
              <a:gd name="T0" fmla="*/ 682 w 682"/>
              <a:gd name="T1" fmla="*/ 0 h 44"/>
              <a:gd name="T2" fmla="*/ 0 w 682"/>
              <a:gd name="T3" fmla="*/ 0 h 44"/>
              <a:gd name="T4" fmla="*/ 0 w 682"/>
              <a:gd name="T5" fmla="*/ 44 h 44"/>
              <a:gd name="T6" fmla="*/ 638 w 682"/>
              <a:gd name="T7" fmla="*/ 44 h 44"/>
              <a:gd name="T8" fmla="*/ 682 w 682"/>
              <a:gd name="T9" fmla="*/ 0 h 44"/>
            </a:gdLst>
            <a:ahLst/>
            <a:cxnLst>
              <a:cxn ang="0">
                <a:pos x="T0" y="T1"/>
              </a:cxn>
              <a:cxn ang="0">
                <a:pos x="T2" y="T3"/>
              </a:cxn>
              <a:cxn ang="0">
                <a:pos x="T4" y="T5"/>
              </a:cxn>
              <a:cxn ang="0">
                <a:pos x="T6" y="T7"/>
              </a:cxn>
              <a:cxn ang="0">
                <a:pos x="T8" y="T9"/>
              </a:cxn>
            </a:cxnLst>
            <a:rect l="0" t="0" r="r" b="b"/>
            <a:pathLst>
              <a:path w="682" h="44">
                <a:moveTo>
                  <a:pt x="682" y="0"/>
                </a:moveTo>
                <a:lnTo>
                  <a:pt x="0" y="0"/>
                </a:lnTo>
                <a:lnTo>
                  <a:pt x="0" y="44"/>
                </a:lnTo>
                <a:lnTo>
                  <a:pt x="638" y="44"/>
                </a:lnTo>
                <a:lnTo>
                  <a:pt x="6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10" name="Freeform 11"/>
          <p:cNvSpPr>
            <a:spLocks noEditPoints="1"/>
          </p:cNvSpPr>
          <p:nvPr/>
        </p:nvSpPr>
        <p:spPr bwMode="auto">
          <a:xfrm>
            <a:off x="1893098" y="2589847"/>
            <a:ext cx="809510" cy="680941"/>
          </a:xfrm>
          <a:custGeom>
            <a:avLst/>
            <a:gdLst>
              <a:gd name="T0" fmla="*/ 216 w 406"/>
              <a:gd name="T1" fmla="*/ 301 h 342"/>
              <a:gd name="T2" fmla="*/ 216 w 406"/>
              <a:gd name="T3" fmla="*/ 176 h 342"/>
              <a:gd name="T4" fmla="*/ 370 w 406"/>
              <a:gd name="T5" fmla="*/ 176 h 342"/>
              <a:gd name="T6" fmla="*/ 370 w 406"/>
              <a:gd name="T7" fmla="*/ 301 h 342"/>
              <a:gd name="T8" fmla="*/ 216 w 406"/>
              <a:gd name="T9" fmla="*/ 301 h 342"/>
              <a:gd name="T10" fmla="*/ 406 w 406"/>
              <a:gd name="T11" fmla="*/ 0 h 342"/>
              <a:gd name="T12" fmla="*/ 343 w 406"/>
              <a:gd name="T13" fmla="*/ 0 h 342"/>
              <a:gd name="T14" fmla="*/ 306 w 406"/>
              <a:gd name="T15" fmla="*/ 37 h 342"/>
              <a:gd name="T16" fmla="*/ 370 w 406"/>
              <a:gd name="T17" fmla="*/ 37 h 342"/>
              <a:gd name="T18" fmla="*/ 370 w 406"/>
              <a:gd name="T19" fmla="*/ 162 h 342"/>
              <a:gd name="T20" fmla="*/ 181 w 406"/>
              <a:gd name="T21" fmla="*/ 162 h 342"/>
              <a:gd name="T22" fmla="*/ 167 w 406"/>
              <a:gd name="T23" fmla="*/ 176 h 342"/>
              <a:gd name="T24" fmla="*/ 200 w 406"/>
              <a:gd name="T25" fmla="*/ 176 h 342"/>
              <a:gd name="T26" fmla="*/ 200 w 406"/>
              <a:gd name="T27" fmla="*/ 301 h 342"/>
              <a:gd name="T28" fmla="*/ 45 w 406"/>
              <a:gd name="T29" fmla="*/ 301 h 342"/>
              <a:gd name="T30" fmla="*/ 45 w 406"/>
              <a:gd name="T31" fmla="*/ 298 h 342"/>
              <a:gd name="T32" fmla="*/ 0 w 406"/>
              <a:gd name="T33" fmla="*/ 342 h 342"/>
              <a:gd name="T34" fmla="*/ 373 w 406"/>
              <a:gd name="T35" fmla="*/ 342 h 342"/>
              <a:gd name="T36" fmla="*/ 406 w 406"/>
              <a:gd name="T37" fmla="*/ 309 h 342"/>
              <a:gd name="T38" fmla="*/ 406 w 406"/>
              <a:gd name="T3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6" h="342">
                <a:moveTo>
                  <a:pt x="216" y="301"/>
                </a:moveTo>
                <a:cubicBezTo>
                  <a:pt x="216" y="176"/>
                  <a:pt x="216" y="176"/>
                  <a:pt x="216" y="176"/>
                </a:cubicBezTo>
                <a:cubicBezTo>
                  <a:pt x="370" y="176"/>
                  <a:pt x="370" y="176"/>
                  <a:pt x="370" y="176"/>
                </a:cubicBezTo>
                <a:cubicBezTo>
                  <a:pt x="370" y="301"/>
                  <a:pt x="370" y="301"/>
                  <a:pt x="370" y="301"/>
                </a:cubicBezTo>
                <a:cubicBezTo>
                  <a:pt x="216" y="301"/>
                  <a:pt x="216" y="301"/>
                  <a:pt x="216" y="301"/>
                </a:cubicBezTo>
                <a:moveTo>
                  <a:pt x="406" y="0"/>
                </a:moveTo>
                <a:cubicBezTo>
                  <a:pt x="343" y="0"/>
                  <a:pt x="343" y="0"/>
                  <a:pt x="343" y="0"/>
                </a:cubicBezTo>
                <a:cubicBezTo>
                  <a:pt x="306" y="37"/>
                  <a:pt x="306" y="37"/>
                  <a:pt x="306" y="37"/>
                </a:cubicBezTo>
                <a:cubicBezTo>
                  <a:pt x="370" y="37"/>
                  <a:pt x="370" y="37"/>
                  <a:pt x="370" y="37"/>
                </a:cubicBezTo>
                <a:cubicBezTo>
                  <a:pt x="370" y="162"/>
                  <a:pt x="370" y="162"/>
                  <a:pt x="370" y="162"/>
                </a:cubicBezTo>
                <a:cubicBezTo>
                  <a:pt x="181" y="162"/>
                  <a:pt x="181" y="162"/>
                  <a:pt x="181" y="162"/>
                </a:cubicBezTo>
                <a:cubicBezTo>
                  <a:pt x="167" y="176"/>
                  <a:pt x="167" y="176"/>
                  <a:pt x="167" y="176"/>
                </a:cubicBezTo>
                <a:cubicBezTo>
                  <a:pt x="200" y="176"/>
                  <a:pt x="200" y="176"/>
                  <a:pt x="200" y="176"/>
                </a:cubicBezTo>
                <a:cubicBezTo>
                  <a:pt x="200" y="301"/>
                  <a:pt x="200" y="301"/>
                  <a:pt x="200" y="301"/>
                </a:cubicBezTo>
                <a:cubicBezTo>
                  <a:pt x="45" y="301"/>
                  <a:pt x="45" y="301"/>
                  <a:pt x="45" y="301"/>
                </a:cubicBezTo>
                <a:cubicBezTo>
                  <a:pt x="45" y="298"/>
                  <a:pt x="45" y="298"/>
                  <a:pt x="45" y="298"/>
                </a:cubicBezTo>
                <a:cubicBezTo>
                  <a:pt x="0" y="342"/>
                  <a:pt x="0" y="342"/>
                  <a:pt x="0" y="342"/>
                </a:cubicBezTo>
                <a:cubicBezTo>
                  <a:pt x="373" y="342"/>
                  <a:pt x="373" y="342"/>
                  <a:pt x="373" y="342"/>
                </a:cubicBezTo>
                <a:cubicBezTo>
                  <a:pt x="391" y="342"/>
                  <a:pt x="406" y="327"/>
                  <a:pt x="406" y="309"/>
                </a:cubicBezTo>
                <a:cubicBezTo>
                  <a:pt x="406" y="0"/>
                  <a:pt x="406" y="0"/>
                  <a:pt x="406" y="0"/>
                </a:cubicBezTo>
              </a:path>
            </a:pathLst>
          </a:custGeom>
          <a:solidFill>
            <a:srgbClr val="E8C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11" name="Freeform 12"/>
          <p:cNvSpPr>
            <a:spLocks/>
          </p:cNvSpPr>
          <p:nvPr/>
        </p:nvSpPr>
        <p:spPr bwMode="auto">
          <a:xfrm>
            <a:off x="2647052" y="2464452"/>
            <a:ext cx="55555" cy="55555"/>
          </a:xfrm>
          <a:custGeom>
            <a:avLst/>
            <a:gdLst>
              <a:gd name="T0" fmla="*/ 35 w 35"/>
              <a:gd name="T1" fmla="*/ 0 h 35"/>
              <a:gd name="T2" fmla="*/ 0 w 35"/>
              <a:gd name="T3" fmla="*/ 35 h 35"/>
              <a:gd name="T4" fmla="*/ 35 w 35"/>
              <a:gd name="T5" fmla="*/ 35 h 35"/>
              <a:gd name="T6" fmla="*/ 35 w 35"/>
              <a:gd name="T7" fmla="*/ 0 h 35"/>
            </a:gdLst>
            <a:ahLst/>
            <a:cxnLst>
              <a:cxn ang="0">
                <a:pos x="T0" y="T1"/>
              </a:cxn>
              <a:cxn ang="0">
                <a:pos x="T2" y="T3"/>
              </a:cxn>
              <a:cxn ang="0">
                <a:pos x="T4" y="T5"/>
              </a:cxn>
              <a:cxn ang="0">
                <a:pos x="T6" y="T7"/>
              </a:cxn>
            </a:cxnLst>
            <a:rect l="0" t="0" r="r" b="b"/>
            <a:pathLst>
              <a:path w="35" h="35">
                <a:moveTo>
                  <a:pt x="35" y="0"/>
                </a:moveTo>
                <a:lnTo>
                  <a:pt x="0" y="35"/>
                </a:lnTo>
                <a:lnTo>
                  <a:pt x="35" y="35"/>
                </a:lnTo>
                <a:lnTo>
                  <a:pt x="35" y="0"/>
                </a:lnTo>
                <a:close/>
              </a:path>
            </a:pathLst>
          </a:custGeom>
          <a:solidFill>
            <a:srgbClr val="C1C2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12" name="Freeform 13"/>
          <p:cNvSpPr>
            <a:spLocks/>
          </p:cNvSpPr>
          <p:nvPr/>
        </p:nvSpPr>
        <p:spPr bwMode="auto">
          <a:xfrm>
            <a:off x="2647052" y="2464452"/>
            <a:ext cx="55555" cy="55555"/>
          </a:xfrm>
          <a:custGeom>
            <a:avLst/>
            <a:gdLst>
              <a:gd name="T0" fmla="*/ 35 w 35"/>
              <a:gd name="T1" fmla="*/ 0 h 35"/>
              <a:gd name="T2" fmla="*/ 0 w 35"/>
              <a:gd name="T3" fmla="*/ 35 h 35"/>
              <a:gd name="T4" fmla="*/ 35 w 35"/>
              <a:gd name="T5" fmla="*/ 35 h 35"/>
              <a:gd name="T6" fmla="*/ 35 w 35"/>
              <a:gd name="T7" fmla="*/ 0 h 35"/>
            </a:gdLst>
            <a:ahLst/>
            <a:cxnLst>
              <a:cxn ang="0">
                <a:pos x="T0" y="T1"/>
              </a:cxn>
              <a:cxn ang="0">
                <a:pos x="T2" y="T3"/>
              </a:cxn>
              <a:cxn ang="0">
                <a:pos x="T4" y="T5"/>
              </a:cxn>
              <a:cxn ang="0">
                <a:pos x="T6" y="T7"/>
              </a:cxn>
            </a:cxnLst>
            <a:rect l="0" t="0" r="r" b="b"/>
            <a:pathLst>
              <a:path w="35" h="35">
                <a:moveTo>
                  <a:pt x="35" y="0"/>
                </a:moveTo>
                <a:lnTo>
                  <a:pt x="0" y="35"/>
                </a:lnTo>
                <a:lnTo>
                  <a:pt x="35" y="35"/>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13" name="Freeform 14"/>
          <p:cNvSpPr>
            <a:spLocks/>
          </p:cNvSpPr>
          <p:nvPr/>
        </p:nvSpPr>
        <p:spPr bwMode="auto">
          <a:xfrm>
            <a:off x="2577211" y="2520007"/>
            <a:ext cx="125396" cy="69840"/>
          </a:xfrm>
          <a:custGeom>
            <a:avLst/>
            <a:gdLst>
              <a:gd name="T0" fmla="*/ 79 w 79"/>
              <a:gd name="T1" fmla="*/ 0 h 44"/>
              <a:gd name="T2" fmla="*/ 44 w 79"/>
              <a:gd name="T3" fmla="*/ 0 h 44"/>
              <a:gd name="T4" fmla="*/ 0 w 79"/>
              <a:gd name="T5" fmla="*/ 44 h 44"/>
              <a:gd name="T6" fmla="*/ 79 w 79"/>
              <a:gd name="T7" fmla="*/ 44 h 44"/>
              <a:gd name="T8" fmla="*/ 79 w 79"/>
              <a:gd name="T9" fmla="*/ 0 h 44"/>
            </a:gdLst>
            <a:ahLst/>
            <a:cxnLst>
              <a:cxn ang="0">
                <a:pos x="T0" y="T1"/>
              </a:cxn>
              <a:cxn ang="0">
                <a:pos x="T2" y="T3"/>
              </a:cxn>
              <a:cxn ang="0">
                <a:pos x="T4" y="T5"/>
              </a:cxn>
              <a:cxn ang="0">
                <a:pos x="T6" y="T7"/>
              </a:cxn>
              <a:cxn ang="0">
                <a:pos x="T8" y="T9"/>
              </a:cxn>
            </a:cxnLst>
            <a:rect l="0" t="0" r="r" b="b"/>
            <a:pathLst>
              <a:path w="79" h="44">
                <a:moveTo>
                  <a:pt x="79" y="0"/>
                </a:moveTo>
                <a:lnTo>
                  <a:pt x="44" y="0"/>
                </a:lnTo>
                <a:lnTo>
                  <a:pt x="0" y="44"/>
                </a:lnTo>
                <a:lnTo>
                  <a:pt x="79" y="44"/>
                </a:lnTo>
                <a:lnTo>
                  <a:pt x="79" y="0"/>
                </a:lnTo>
                <a:close/>
              </a:path>
            </a:pathLst>
          </a:custGeom>
          <a:solidFill>
            <a:srgbClr val="CCAA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14" name="Freeform 15"/>
          <p:cNvSpPr>
            <a:spLocks/>
          </p:cNvSpPr>
          <p:nvPr/>
        </p:nvSpPr>
        <p:spPr bwMode="auto">
          <a:xfrm>
            <a:off x="2577211" y="2520007"/>
            <a:ext cx="125396" cy="69840"/>
          </a:xfrm>
          <a:custGeom>
            <a:avLst/>
            <a:gdLst>
              <a:gd name="T0" fmla="*/ 79 w 79"/>
              <a:gd name="T1" fmla="*/ 0 h 44"/>
              <a:gd name="T2" fmla="*/ 44 w 79"/>
              <a:gd name="T3" fmla="*/ 0 h 44"/>
              <a:gd name="T4" fmla="*/ 0 w 79"/>
              <a:gd name="T5" fmla="*/ 44 h 44"/>
              <a:gd name="T6" fmla="*/ 79 w 79"/>
              <a:gd name="T7" fmla="*/ 44 h 44"/>
              <a:gd name="T8" fmla="*/ 79 w 79"/>
              <a:gd name="T9" fmla="*/ 0 h 44"/>
            </a:gdLst>
            <a:ahLst/>
            <a:cxnLst>
              <a:cxn ang="0">
                <a:pos x="T0" y="T1"/>
              </a:cxn>
              <a:cxn ang="0">
                <a:pos x="T2" y="T3"/>
              </a:cxn>
              <a:cxn ang="0">
                <a:pos x="T4" y="T5"/>
              </a:cxn>
              <a:cxn ang="0">
                <a:pos x="T6" y="T7"/>
              </a:cxn>
              <a:cxn ang="0">
                <a:pos x="T8" y="T9"/>
              </a:cxn>
            </a:cxnLst>
            <a:rect l="0" t="0" r="r" b="b"/>
            <a:pathLst>
              <a:path w="79" h="44">
                <a:moveTo>
                  <a:pt x="79" y="0"/>
                </a:moveTo>
                <a:lnTo>
                  <a:pt x="44" y="0"/>
                </a:lnTo>
                <a:lnTo>
                  <a:pt x="0" y="44"/>
                </a:lnTo>
                <a:lnTo>
                  <a:pt x="79" y="44"/>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15" name="Freeform 16"/>
          <p:cNvSpPr>
            <a:spLocks/>
          </p:cNvSpPr>
          <p:nvPr/>
        </p:nvSpPr>
        <p:spPr bwMode="auto">
          <a:xfrm>
            <a:off x="1983571" y="2662862"/>
            <a:ext cx="519039" cy="249203"/>
          </a:xfrm>
          <a:custGeom>
            <a:avLst/>
            <a:gdLst>
              <a:gd name="T0" fmla="*/ 327 w 327"/>
              <a:gd name="T1" fmla="*/ 0 h 157"/>
              <a:gd name="T2" fmla="*/ 0 w 327"/>
              <a:gd name="T3" fmla="*/ 0 h 157"/>
              <a:gd name="T4" fmla="*/ 0 w 327"/>
              <a:gd name="T5" fmla="*/ 157 h 157"/>
              <a:gd name="T6" fmla="*/ 170 w 327"/>
              <a:gd name="T7" fmla="*/ 157 h 157"/>
              <a:gd name="T8" fmla="*/ 327 w 327"/>
              <a:gd name="T9" fmla="*/ 0 h 157"/>
            </a:gdLst>
            <a:ahLst/>
            <a:cxnLst>
              <a:cxn ang="0">
                <a:pos x="T0" y="T1"/>
              </a:cxn>
              <a:cxn ang="0">
                <a:pos x="T2" y="T3"/>
              </a:cxn>
              <a:cxn ang="0">
                <a:pos x="T4" y="T5"/>
              </a:cxn>
              <a:cxn ang="0">
                <a:pos x="T6" y="T7"/>
              </a:cxn>
              <a:cxn ang="0">
                <a:pos x="T8" y="T9"/>
              </a:cxn>
            </a:cxnLst>
            <a:rect l="0" t="0" r="r" b="b"/>
            <a:pathLst>
              <a:path w="327" h="157">
                <a:moveTo>
                  <a:pt x="327" y="0"/>
                </a:moveTo>
                <a:lnTo>
                  <a:pt x="0" y="0"/>
                </a:lnTo>
                <a:lnTo>
                  <a:pt x="0" y="157"/>
                </a:lnTo>
                <a:lnTo>
                  <a:pt x="170" y="157"/>
                </a:lnTo>
                <a:lnTo>
                  <a:pt x="327" y="0"/>
                </a:lnTo>
                <a:close/>
              </a:path>
            </a:pathLst>
          </a:custGeom>
          <a:solidFill>
            <a:srgbClr val="FED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17" name="Freeform 17"/>
          <p:cNvSpPr>
            <a:spLocks/>
          </p:cNvSpPr>
          <p:nvPr/>
        </p:nvSpPr>
        <p:spPr bwMode="auto">
          <a:xfrm>
            <a:off x="1983571" y="2662862"/>
            <a:ext cx="519039" cy="249203"/>
          </a:xfrm>
          <a:custGeom>
            <a:avLst/>
            <a:gdLst>
              <a:gd name="T0" fmla="*/ 327 w 327"/>
              <a:gd name="T1" fmla="*/ 0 h 157"/>
              <a:gd name="T2" fmla="*/ 0 w 327"/>
              <a:gd name="T3" fmla="*/ 0 h 157"/>
              <a:gd name="T4" fmla="*/ 0 w 327"/>
              <a:gd name="T5" fmla="*/ 157 h 157"/>
              <a:gd name="T6" fmla="*/ 170 w 327"/>
              <a:gd name="T7" fmla="*/ 157 h 157"/>
              <a:gd name="T8" fmla="*/ 327 w 327"/>
              <a:gd name="T9" fmla="*/ 0 h 157"/>
            </a:gdLst>
            <a:ahLst/>
            <a:cxnLst>
              <a:cxn ang="0">
                <a:pos x="T0" y="T1"/>
              </a:cxn>
              <a:cxn ang="0">
                <a:pos x="T2" y="T3"/>
              </a:cxn>
              <a:cxn ang="0">
                <a:pos x="T4" y="T5"/>
              </a:cxn>
              <a:cxn ang="0">
                <a:pos x="T6" y="T7"/>
              </a:cxn>
              <a:cxn ang="0">
                <a:pos x="T8" y="T9"/>
              </a:cxn>
            </a:cxnLst>
            <a:rect l="0" t="0" r="r" b="b"/>
            <a:pathLst>
              <a:path w="327" h="157">
                <a:moveTo>
                  <a:pt x="327" y="0"/>
                </a:moveTo>
                <a:lnTo>
                  <a:pt x="0" y="0"/>
                </a:lnTo>
                <a:lnTo>
                  <a:pt x="0" y="157"/>
                </a:lnTo>
                <a:lnTo>
                  <a:pt x="170" y="157"/>
                </a:lnTo>
                <a:lnTo>
                  <a:pt x="3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22" name="Freeform 18"/>
          <p:cNvSpPr>
            <a:spLocks/>
          </p:cNvSpPr>
          <p:nvPr/>
        </p:nvSpPr>
        <p:spPr bwMode="auto">
          <a:xfrm>
            <a:off x="2253408" y="2662862"/>
            <a:ext cx="377772" cy="249203"/>
          </a:xfrm>
          <a:custGeom>
            <a:avLst/>
            <a:gdLst>
              <a:gd name="T0" fmla="*/ 238 w 238"/>
              <a:gd name="T1" fmla="*/ 0 h 157"/>
              <a:gd name="T2" fmla="*/ 157 w 238"/>
              <a:gd name="T3" fmla="*/ 0 h 157"/>
              <a:gd name="T4" fmla="*/ 0 w 238"/>
              <a:gd name="T5" fmla="*/ 157 h 157"/>
              <a:gd name="T6" fmla="*/ 238 w 238"/>
              <a:gd name="T7" fmla="*/ 157 h 157"/>
              <a:gd name="T8" fmla="*/ 238 w 238"/>
              <a:gd name="T9" fmla="*/ 0 h 157"/>
            </a:gdLst>
            <a:ahLst/>
            <a:cxnLst>
              <a:cxn ang="0">
                <a:pos x="T0" y="T1"/>
              </a:cxn>
              <a:cxn ang="0">
                <a:pos x="T2" y="T3"/>
              </a:cxn>
              <a:cxn ang="0">
                <a:pos x="T4" y="T5"/>
              </a:cxn>
              <a:cxn ang="0">
                <a:pos x="T6" y="T7"/>
              </a:cxn>
              <a:cxn ang="0">
                <a:pos x="T8" y="T9"/>
              </a:cxn>
            </a:cxnLst>
            <a:rect l="0" t="0" r="r" b="b"/>
            <a:pathLst>
              <a:path w="238" h="157">
                <a:moveTo>
                  <a:pt x="238" y="0"/>
                </a:moveTo>
                <a:lnTo>
                  <a:pt x="157" y="0"/>
                </a:lnTo>
                <a:lnTo>
                  <a:pt x="0" y="157"/>
                </a:lnTo>
                <a:lnTo>
                  <a:pt x="238" y="157"/>
                </a:lnTo>
                <a:lnTo>
                  <a:pt x="238" y="0"/>
                </a:lnTo>
                <a:close/>
              </a:path>
            </a:pathLst>
          </a:custGeom>
          <a:solidFill>
            <a:srgbClr val="EDD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23" name="Freeform 19"/>
          <p:cNvSpPr>
            <a:spLocks/>
          </p:cNvSpPr>
          <p:nvPr/>
        </p:nvSpPr>
        <p:spPr bwMode="auto">
          <a:xfrm>
            <a:off x="2253408" y="2662862"/>
            <a:ext cx="377772" cy="249203"/>
          </a:xfrm>
          <a:custGeom>
            <a:avLst/>
            <a:gdLst>
              <a:gd name="T0" fmla="*/ 238 w 238"/>
              <a:gd name="T1" fmla="*/ 0 h 157"/>
              <a:gd name="T2" fmla="*/ 157 w 238"/>
              <a:gd name="T3" fmla="*/ 0 h 157"/>
              <a:gd name="T4" fmla="*/ 0 w 238"/>
              <a:gd name="T5" fmla="*/ 157 h 157"/>
              <a:gd name="T6" fmla="*/ 238 w 238"/>
              <a:gd name="T7" fmla="*/ 157 h 157"/>
              <a:gd name="T8" fmla="*/ 238 w 238"/>
              <a:gd name="T9" fmla="*/ 0 h 157"/>
            </a:gdLst>
            <a:ahLst/>
            <a:cxnLst>
              <a:cxn ang="0">
                <a:pos x="T0" y="T1"/>
              </a:cxn>
              <a:cxn ang="0">
                <a:pos x="T2" y="T3"/>
              </a:cxn>
              <a:cxn ang="0">
                <a:pos x="T4" y="T5"/>
              </a:cxn>
              <a:cxn ang="0">
                <a:pos x="T6" y="T7"/>
              </a:cxn>
              <a:cxn ang="0">
                <a:pos x="T8" y="T9"/>
              </a:cxn>
            </a:cxnLst>
            <a:rect l="0" t="0" r="r" b="b"/>
            <a:pathLst>
              <a:path w="238" h="157">
                <a:moveTo>
                  <a:pt x="238" y="0"/>
                </a:moveTo>
                <a:lnTo>
                  <a:pt x="157" y="0"/>
                </a:lnTo>
                <a:lnTo>
                  <a:pt x="0" y="157"/>
                </a:lnTo>
                <a:lnTo>
                  <a:pt x="238" y="157"/>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24" name="Rectangle 20"/>
          <p:cNvSpPr>
            <a:spLocks noChangeArrowheads="1"/>
          </p:cNvSpPr>
          <p:nvPr/>
        </p:nvSpPr>
        <p:spPr bwMode="auto">
          <a:xfrm>
            <a:off x="2323249" y="2940634"/>
            <a:ext cx="307931" cy="249203"/>
          </a:xfrm>
          <a:prstGeom prst="rect">
            <a:avLst/>
          </a:prstGeom>
          <a:solidFill>
            <a:srgbClr val="EDD0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25" name="Rectangle 21"/>
          <p:cNvSpPr>
            <a:spLocks noChangeArrowheads="1"/>
          </p:cNvSpPr>
          <p:nvPr/>
        </p:nvSpPr>
        <p:spPr bwMode="auto">
          <a:xfrm>
            <a:off x="2323249" y="2940634"/>
            <a:ext cx="307931" cy="249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26" name="Freeform 22"/>
          <p:cNvSpPr>
            <a:spLocks/>
          </p:cNvSpPr>
          <p:nvPr/>
        </p:nvSpPr>
        <p:spPr bwMode="auto">
          <a:xfrm>
            <a:off x="1983572" y="2940635"/>
            <a:ext cx="242853" cy="242853"/>
          </a:xfrm>
          <a:custGeom>
            <a:avLst/>
            <a:gdLst>
              <a:gd name="T0" fmla="*/ 153 w 153"/>
              <a:gd name="T1" fmla="*/ 0 h 153"/>
              <a:gd name="T2" fmla="*/ 0 w 153"/>
              <a:gd name="T3" fmla="*/ 0 h 153"/>
              <a:gd name="T4" fmla="*/ 0 w 153"/>
              <a:gd name="T5" fmla="*/ 153 h 153"/>
              <a:gd name="T6" fmla="*/ 153 w 153"/>
              <a:gd name="T7" fmla="*/ 0 h 153"/>
            </a:gdLst>
            <a:ahLst/>
            <a:cxnLst>
              <a:cxn ang="0">
                <a:pos x="T0" y="T1"/>
              </a:cxn>
              <a:cxn ang="0">
                <a:pos x="T2" y="T3"/>
              </a:cxn>
              <a:cxn ang="0">
                <a:pos x="T4" y="T5"/>
              </a:cxn>
              <a:cxn ang="0">
                <a:pos x="T6" y="T7"/>
              </a:cxn>
            </a:cxnLst>
            <a:rect l="0" t="0" r="r" b="b"/>
            <a:pathLst>
              <a:path w="153" h="153">
                <a:moveTo>
                  <a:pt x="153" y="0"/>
                </a:moveTo>
                <a:lnTo>
                  <a:pt x="0" y="0"/>
                </a:lnTo>
                <a:lnTo>
                  <a:pt x="0" y="153"/>
                </a:lnTo>
                <a:lnTo>
                  <a:pt x="153" y="0"/>
                </a:lnTo>
                <a:close/>
              </a:path>
            </a:pathLst>
          </a:custGeom>
          <a:solidFill>
            <a:srgbClr val="FED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27" name="Freeform 23"/>
          <p:cNvSpPr>
            <a:spLocks/>
          </p:cNvSpPr>
          <p:nvPr/>
        </p:nvSpPr>
        <p:spPr bwMode="auto">
          <a:xfrm>
            <a:off x="1983572" y="2940635"/>
            <a:ext cx="242853" cy="242853"/>
          </a:xfrm>
          <a:custGeom>
            <a:avLst/>
            <a:gdLst>
              <a:gd name="T0" fmla="*/ 153 w 153"/>
              <a:gd name="T1" fmla="*/ 0 h 153"/>
              <a:gd name="T2" fmla="*/ 0 w 153"/>
              <a:gd name="T3" fmla="*/ 0 h 153"/>
              <a:gd name="T4" fmla="*/ 0 w 153"/>
              <a:gd name="T5" fmla="*/ 153 h 153"/>
              <a:gd name="T6" fmla="*/ 153 w 153"/>
              <a:gd name="T7" fmla="*/ 0 h 153"/>
            </a:gdLst>
            <a:ahLst/>
            <a:cxnLst>
              <a:cxn ang="0">
                <a:pos x="T0" y="T1"/>
              </a:cxn>
              <a:cxn ang="0">
                <a:pos x="T2" y="T3"/>
              </a:cxn>
              <a:cxn ang="0">
                <a:pos x="T4" y="T5"/>
              </a:cxn>
              <a:cxn ang="0">
                <a:pos x="T6" y="T7"/>
              </a:cxn>
            </a:cxnLst>
            <a:rect l="0" t="0" r="r" b="b"/>
            <a:pathLst>
              <a:path w="153" h="153">
                <a:moveTo>
                  <a:pt x="153" y="0"/>
                </a:moveTo>
                <a:lnTo>
                  <a:pt x="0" y="0"/>
                </a:lnTo>
                <a:lnTo>
                  <a:pt x="0" y="153"/>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28" name="Freeform 24"/>
          <p:cNvSpPr>
            <a:spLocks/>
          </p:cNvSpPr>
          <p:nvPr/>
        </p:nvSpPr>
        <p:spPr bwMode="auto">
          <a:xfrm>
            <a:off x="1983572" y="2940634"/>
            <a:ext cx="307931" cy="249203"/>
          </a:xfrm>
          <a:custGeom>
            <a:avLst/>
            <a:gdLst>
              <a:gd name="T0" fmla="*/ 194 w 194"/>
              <a:gd name="T1" fmla="*/ 0 h 157"/>
              <a:gd name="T2" fmla="*/ 153 w 194"/>
              <a:gd name="T3" fmla="*/ 0 h 157"/>
              <a:gd name="T4" fmla="*/ 0 w 194"/>
              <a:gd name="T5" fmla="*/ 153 h 157"/>
              <a:gd name="T6" fmla="*/ 0 w 194"/>
              <a:gd name="T7" fmla="*/ 157 h 157"/>
              <a:gd name="T8" fmla="*/ 194 w 194"/>
              <a:gd name="T9" fmla="*/ 157 h 157"/>
              <a:gd name="T10" fmla="*/ 194 w 194"/>
              <a:gd name="T11" fmla="*/ 0 h 157"/>
            </a:gdLst>
            <a:ahLst/>
            <a:cxnLst>
              <a:cxn ang="0">
                <a:pos x="T0" y="T1"/>
              </a:cxn>
              <a:cxn ang="0">
                <a:pos x="T2" y="T3"/>
              </a:cxn>
              <a:cxn ang="0">
                <a:pos x="T4" y="T5"/>
              </a:cxn>
              <a:cxn ang="0">
                <a:pos x="T6" y="T7"/>
              </a:cxn>
              <a:cxn ang="0">
                <a:pos x="T8" y="T9"/>
              </a:cxn>
              <a:cxn ang="0">
                <a:pos x="T10" y="T11"/>
              </a:cxn>
            </a:cxnLst>
            <a:rect l="0" t="0" r="r" b="b"/>
            <a:pathLst>
              <a:path w="194" h="157">
                <a:moveTo>
                  <a:pt x="194" y="0"/>
                </a:moveTo>
                <a:lnTo>
                  <a:pt x="153" y="0"/>
                </a:lnTo>
                <a:lnTo>
                  <a:pt x="0" y="153"/>
                </a:lnTo>
                <a:lnTo>
                  <a:pt x="0" y="157"/>
                </a:lnTo>
                <a:lnTo>
                  <a:pt x="194" y="157"/>
                </a:lnTo>
                <a:lnTo>
                  <a:pt x="194" y="0"/>
                </a:lnTo>
                <a:close/>
              </a:path>
            </a:pathLst>
          </a:custGeom>
          <a:solidFill>
            <a:srgbClr val="EDD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29" name="Freeform 25"/>
          <p:cNvSpPr>
            <a:spLocks/>
          </p:cNvSpPr>
          <p:nvPr/>
        </p:nvSpPr>
        <p:spPr bwMode="auto">
          <a:xfrm>
            <a:off x="1983572" y="2940634"/>
            <a:ext cx="307931" cy="249203"/>
          </a:xfrm>
          <a:custGeom>
            <a:avLst/>
            <a:gdLst>
              <a:gd name="T0" fmla="*/ 194 w 194"/>
              <a:gd name="T1" fmla="*/ 0 h 157"/>
              <a:gd name="T2" fmla="*/ 153 w 194"/>
              <a:gd name="T3" fmla="*/ 0 h 157"/>
              <a:gd name="T4" fmla="*/ 0 w 194"/>
              <a:gd name="T5" fmla="*/ 153 h 157"/>
              <a:gd name="T6" fmla="*/ 0 w 194"/>
              <a:gd name="T7" fmla="*/ 157 h 157"/>
              <a:gd name="T8" fmla="*/ 194 w 194"/>
              <a:gd name="T9" fmla="*/ 157 h 157"/>
              <a:gd name="T10" fmla="*/ 194 w 194"/>
              <a:gd name="T11" fmla="*/ 0 h 157"/>
            </a:gdLst>
            <a:ahLst/>
            <a:cxnLst>
              <a:cxn ang="0">
                <a:pos x="T0" y="T1"/>
              </a:cxn>
              <a:cxn ang="0">
                <a:pos x="T2" y="T3"/>
              </a:cxn>
              <a:cxn ang="0">
                <a:pos x="T4" y="T5"/>
              </a:cxn>
              <a:cxn ang="0">
                <a:pos x="T6" y="T7"/>
              </a:cxn>
              <a:cxn ang="0">
                <a:pos x="T8" y="T9"/>
              </a:cxn>
              <a:cxn ang="0">
                <a:pos x="T10" y="T11"/>
              </a:cxn>
            </a:cxnLst>
            <a:rect l="0" t="0" r="r" b="b"/>
            <a:pathLst>
              <a:path w="194" h="157">
                <a:moveTo>
                  <a:pt x="194" y="0"/>
                </a:moveTo>
                <a:lnTo>
                  <a:pt x="153" y="0"/>
                </a:lnTo>
                <a:lnTo>
                  <a:pt x="0" y="153"/>
                </a:lnTo>
                <a:lnTo>
                  <a:pt x="0" y="157"/>
                </a:lnTo>
                <a:lnTo>
                  <a:pt x="194" y="157"/>
                </a:lnTo>
                <a:lnTo>
                  <a:pt x="1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30" name="Rectangle 26"/>
          <p:cNvSpPr>
            <a:spLocks noChangeArrowheads="1"/>
          </p:cNvSpPr>
          <p:nvPr/>
        </p:nvSpPr>
        <p:spPr bwMode="auto">
          <a:xfrm>
            <a:off x="1642307" y="2662862"/>
            <a:ext cx="309519" cy="526975"/>
          </a:xfrm>
          <a:prstGeom prst="rect">
            <a:avLst/>
          </a:prstGeom>
          <a:solidFill>
            <a:srgbClr val="FEDD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31" name="Rectangle 27"/>
          <p:cNvSpPr>
            <a:spLocks noChangeArrowheads="1"/>
          </p:cNvSpPr>
          <p:nvPr/>
        </p:nvSpPr>
        <p:spPr bwMode="auto">
          <a:xfrm>
            <a:off x="1642307" y="2662862"/>
            <a:ext cx="309519" cy="52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33" name="Oval 28"/>
          <p:cNvSpPr>
            <a:spLocks noChangeArrowheads="1"/>
          </p:cNvSpPr>
          <p:nvPr/>
        </p:nvSpPr>
        <p:spPr bwMode="auto">
          <a:xfrm>
            <a:off x="2566101" y="2375564"/>
            <a:ext cx="65079" cy="65079"/>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34" name="Oval 29"/>
          <p:cNvSpPr>
            <a:spLocks noChangeArrowheads="1"/>
          </p:cNvSpPr>
          <p:nvPr/>
        </p:nvSpPr>
        <p:spPr bwMode="auto">
          <a:xfrm>
            <a:off x="2477214" y="2375564"/>
            <a:ext cx="63491" cy="65079"/>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35" name="Oval 30"/>
          <p:cNvSpPr>
            <a:spLocks noChangeArrowheads="1"/>
          </p:cNvSpPr>
          <p:nvPr/>
        </p:nvSpPr>
        <p:spPr bwMode="auto">
          <a:xfrm>
            <a:off x="2386739" y="2375564"/>
            <a:ext cx="65079" cy="65079"/>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37" name="Freeform 32"/>
          <p:cNvSpPr>
            <a:spLocks/>
          </p:cNvSpPr>
          <p:nvPr/>
        </p:nvSpPr>
        <p:spPr bwMode="auto">
          <a:xfrm>
            <a:off x="1716908" y="3059681"/>
            <a:ext cx="1806319" cy="390470"/>
          </a:xfrm>
          <a:custGeom>
            <a:avLst/>
            <a:gdLst>
              <a:gd name="T0" fmla="*/ 746 w 907"/>
              <a:gd name="T1" fmla="*/ 196 h 196"/>
              <a:gd name="T2" fmla="*/ 907 w 907"/>
              <a:gd name="T3" fmla="*/ 135 h 196"/>
              <a:gd name="T4" fmla="*/ 752 w 907"/>
              <a:gd name="T5" fmla="*/ 48 h 196"/>
              <a:gd name="T6" fmla="*/ 702 w 907"/>
              <a:gd name="T7" fmla="*/ 55 h 196"/>
              <a:gd name="T8" fmla="*/ 572 w 907"/>
              <a:gd name="T9" fmla="*/ 0 h 196"/>
              <a:gd name="T10" fmla="*/ 420 w 907"/>
              <a:gd name="T11" fmla="*/ 82 h 196"/>
              <a:gd name="T12" fmla="*/ 332 w 907"/>
              <a:gd name="T13" fmla="*/ 48 h 196"/>
              <a:gd name="T14" fmla="*/ 210 w 907"/>
              <a:gd name="T15" fmla="*/ 127 h 196"/>
              <a:gd name="T16" fmla="*/ 116 w 907"/>
              <a:gd name="T17" fmla="*/ 96 h 196"/>
              <a:gd name="T18" fmla="*/ 99 w 907"/>
              <a:gd name="T19" fmla="*/ 97 h 196"/>
              <a:gd name="T20" fmla="*/ 0 w 907"/>
              <a:gd name="T21" fmla="*/ 196 h 196"/>
              <a:gd name="T22" fmla="*/ 746 w 907"/>
              <a:gd name="T23"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7" h="196">
                <a:moveTo>
                  <a:pt x="746" y="196"/>
                </a:moveTo>
                <a:cubicBezTo>
                  <a:pt x="811" y="196"/>
                  <a:pt x="867" y="173"/>
                  <a:pt x="907" y="135"/>
                </a:cubicBezTo>
                <a:cubicBezTo>
                  <a:pt x="875" y="83"/>
                  <a:pt x="818" y="48"/>
                  <a:pt x="752" y="48"/>
                </a:cubicBezTo>
                <a:cubicBezTo>
                  <a:pt x="735" y="48"/>
                  <a:pt x="718" y="50"/>
                  <a:pt x="702" y="55"/>
                </a:cubicBezTo>
                <a:cubicBezTo>
                  <a:pt x="669" y="21"/>
                  <a:pt x="623" y="0"/>
                  <a:pt x="572" y="0"/>
                </a:cubicBezTo>
                <a:cubicBezTo>
                  <a:pt x="508" y="0"/>
                  <a:pt x="453" y="32"/>
                  <a:pt x="420" y="82"/>
                </a:cubicBezTo>
                <a:cubicBezTo>
                  <a:pt x="397" y="61"/>
                  <a:pt x="366" y="48"/>
                  <a:pt x="332" y="48"/>
                </a:cubicBezTo>
                <a:cubicBezTo>
                  <a:pt x="277" y="48"/>
                  <a:pt x="231" y="80"/>
                  <a:pt x="210" y="127"/>
                </a:cubicBezTo>
                <a:cubicBezTo>
                  <a:pt x="184" y="108"/>
                  <a:pt x="151" y="96"/>
                  <a:pt x="116" y="96"/>
                </a:cubicBezTo>
                <a:cubicBezTo>
                  <a:pt x="110" y="96"/>
                  <a:pt x="105" y="96"/>
                  <a:pt x="99" y="97"/>
                </a:cubicBezTo>
                <a:cubicBezTo>
                  <a:pt x="0" y="196"/>
                  <a:pt x="0" y="196"/>
                  <a:pt x="0" y="196"/>
                </a:cubicBezTo>
                <a:cubicBezTo>
                  <a:pt x="746" y="196"/>
                  <a:pt x="746" y="196"/>
                  <a:pt x="746" y="19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38" name="Freeform 33"/>
          <p:cNvSpPr>
            <a:spLocks/>
          </p:cNvSpPr>
          <p:nvPr/>
        </p:nvSpPr>
        <p:spPr bwMode="auto">
          <a:xfrm>
            <a:off x="2947048" y="3711511"/>
            <a:ext cx="2839635" cy="1657115"/>
          </a:xfrm>
          <a:custGeom>
            <a:avLst/>
            <a:gdLst>
              <a:gd name="T0" fmla="*/ 1290 w 1426"/>
              <a:gd name="T1" fmla="*/ 416 h 832"/>
              <a:gd name="T2" fmla="*/ 1050 w 1426"/>
              <a:gd name="T3" fmla="*/ 238 h 832"/>
              <a:gd name="T4" fmla="*/ 805 w 1426"/>
              <a:gd name="T5" fmla="*/ 0 h 832"/>
              <a:gd name="T6" fmla="*/ 593 w 1426"/>
              <a:gd name="T7" fmla="*/ 130 h 832"/>
              <a:gd name="T8" fmla="*/ 519 w 1426"/>
              <a:gd name="T9" fmla="*/ 116 h 832"/>
              <a:gd name="T10" fmla="*/ 287 w 1426"/>
              <a:gd name="T11" fmla="*/ 335 h 832"/>
              <a:gd name="T12" fmla="*/ 259 w 1426"/>
              <a:gd name="T13" fmla="*/ 335 h 832"/>
              <a:gd name="T14" fmla="*/ 0 w 1426"/>
              <a:gd name="T15" fmla="*/ 587 h 832"/>
              <a:gd name="T16" fmla="*/ 259 w 1426"/>
              <a:gd name="T17" fmla="*/ 832 h 832"/>
              <a:gd name="T18" fmla="*/ 1200 w 1426"/>
              <a:gd name="T19" fmla="*/ 832 h 832"/>
              <a:gd name="T20" fmla="*/ 1426 w 1426"/>
              <a:gd name="T21" fmla="*/ 621 h 832"/>
              <a:gd name="T22" fmla="*/ 1290 w 1426"/>
              <a:gd name="T23" fmla="*/ 4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6" h="832">
                <a:moveTo>
                  <a:pt x="1290" y="416"/>
                </a:moveTo>
                <a:cubicBezTo>
                  <a:pt x="1262" y="314"/>
                  <a:pt x="1166" y="238"/>
                  <a:pt x="1050" y="238"/>
                </a:cubicBezTo>
                <a:cubicBezTo>
                  <a:pt x="1050" y="109"/>
                  <a:pt x="942" y="0"/>
                  <a:pt x="805" y="0"/>
                </a:cubicBezTo>
                <a:cubicBezTo>
                  <a:pt x="716" y="0"/>
                  <a:pt x="635" y="54"/>
                  <a:pt x="593" y="130"/>
                </a:cubicBezTo>
                <a:cubicBezTo>
                  <a:pt x="566" y="116"/>
                  <a:pt x="547" y="116"/>
                  <a:pt x="519" y="116"/>
                </a:cubicBezTo>
                <a:cubicBezTo>
                  <a:pt x="390" y="116"/>
                  <a:pt x="287" y="211"/>
                  <a:pt x="287" y="335"/>
                </a:cubicBezTo>
                <a:cubicBezTo>
                  <a:pt x="280" y="335"/>
                  <a:pt x="266" y="335"/>
                  <a:pt x="259" y="335"/>
                </a:cubicBezTo>
                <a:cubicBezTo>
                  <a:pt x="116" y="335"/>
                  <a:pt x="0" y="443"/>
                  <a:pt x="0" y="587"/>
                </a:cubicBezTo>
                <a:cubicBezTo>
                  <a:pt x="0" y="723"/>
                  <a:pt x="116" y="832"/>
                  <a:pt x="259" y="832"/>
                </a:cubicBezTo>
                <a:cubicBezTo>
                  <a:pt x="1200" y="832"/>
                  <a:pt x="1200" y="832"/>
                  <a:pt x="1200" y="832"/>
                </a:cubicBezTo>
                <a:cubicBezTo>
                  <a:pt x="1330" y="832"/>
                  <a:pt x="1426" y="737"/>
                  <a:pt x="1426" y="621"/>
                </a:cubicBezTo>
                <a:cubicBezTo>
                  <a:pt x="1426" y="525"/>
                  <a:pt x="1371" y="450"/>
                  <a:pt x="1290" y="41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39" name="Freeform 34"/>
          <p:cNvSpPr>
            <a:spLocks/>
          </p:cNvSpPr>
          <p:nvPr/>
        </p:nvSpPr>
        <p:spPr bwMode="auto">
          <a:xfrm>
            <a:off x="3851794" y="4179758"/>
            <a:ext cx="1934889" cy="1188869"/>
          </a:xfrm>
          <a:custGeom>
            <a:avLst/>
            <a:gdLst>
              <a:gd name="T0" fmla="*/ 836 w 972"/>
              <a:gd name="T1" fmla="*/ 181 h 597"/>
              <a:gd name="T2" fmla="*/ 596 w 972"/>
              <a:gd name="T3" fmla="*/ 3 h 597"/>
              <a:gd name="T4" fmla="*/ 596 w 972"/>
              <a:gd name="T5" fmla="*/ 0 h 597"/>
              <a:gd name="T6" fmla="*/ 0 w 972"/>
              <a:gd name="T7" fmla="*/ 597 h 597"/>
              <a:gd name="T8" fmla="*/ 746 w 972"/>
              <a:gd name="T9" fmla="*/ 597 h 597"/>
              <a:gd name="T10" fmla="*/ 972 w 972"/>
              <a:gd name="T11" fmla="*/ 386 h 597"/>
              <a:gd name="T12" fmla="*/ 836 w 972"/>
              <a:gd name="T13" fmla="*/ 181 h 597"/>
            </a:gdLst>
            <a:ahLst/>
            <a:cxnLst>
              <a:cxn ang="0">
                <a:pos x="T0" y="T1"/>
              </a:cxn>
              <a:cxn ang="0">
                <a:pos x="T2" y="T3"/>
              </a:cxn>
              <a:cxn ang="0">
                <a:pos x="T4" y="T5"/>
              </a:cxn>
              <a:cxn ang="0">
                <a:pos x="T6" y="T7"/>
              </a:cxn>
              <a:cxn ang="0">
                <a:pos x="T8" y="T9"/>
              </a:cxn>
              <a:cxn ang="0">
                <a:pos x="T10" y="T11"/>
              </a:cxn>
              <a:cxn ang="0">
                <a:pos x="T12" y="T13"/>
              </a:cxn>
            </a:cxnLst>
            <a:rect l="0" t="0" r="r" b="b"/>
            <a:pathLst>
              <a:path w="972" h="597">
                <a:moveTo>
                  <a:pt x="836" y="181"/>
                </a:moveTo>
                <a:cubicBezTo>
                  <a:pt x="808" y="79"/>
                  <a:pt x="712" y="3"/>
                  <a:pt x="596" y="3"/>
                </a:cubicBezTo>
                <a:cubicBezTo>
                  <a:pt x="596" y="2"/>
                  <a:pt x="596" y="1"/>
                  <a:pt x="596" y="0"/>
                </a:cubicBezTo>
                <a:cubicBezTo>
                  <a:pt x="0" y="597"/>
                  <a:pt x="0" y="597"/>
                  <a:pt x="0" y="597"/>
                </a:cubicBezTo>
                <a:cubicBezTo>
                  <a:pt x="746" y="597"/>
                  <a:pt x="746" y="597"/>
                  <a:pt x="746" y="597"/>
                </a:cubicBezTo>
                <a:cubicBezTo>
                  <a:pt x="876" y="597"/>
                  <a:pt x="972" y="502"/>
                  <a:pt x="972" y="386"/>
                </a:cubicBezTo>
                <a:cubicBezTo>
                  <a:pt x="972" y="290"/>
                  <a:pt x="917" y="215"/>
                  <a:pt x="836" y="18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40" name="Freeform 35"/>
          <p:cNvSpPr>
            <a:spLocks/>
          </p:cNvSpPr>
          <p:nvPr/>
        </p:nvSpPr>
        <p:spPr bwMode="auto">
          <a:xfrm>
            <a:off x="3597831" y="5608306"/>
            <a:ext cx="1533307" cy="688877"/>
          </a:xfrm>
          <a:custGeom>
            <a:avLst/>
            <a:gdLst>
              <a:gd name="T0" fmla="*/ 387 w 770"/>
              <a:gd name="T1" fmla="*/ 346 h 346"/>
              <a:gd name="T2" fmla="*/ 321 w 770"/>
              <a:gd name="T3" fmla="*/ 340 h 346"/>
              <a:gd name="T4" fmla="*/ 86 w 770"/>
              <a:gd name="T5" fmla="*/ 205 h 346"/>
              <a:gd name="T6" fmla="*/ 0 w 770"/>
              <a:gd name="T7" fmla="*/ 6 h 346"/>
              <a:gd name="T8" fmla="*/ 47 w 770"/>
              <a:gd name="T9" fmla="*/ 0 h 346"/>
              <a:gd name="T10" fmla="*/ 123 w 770"/>
              <a:gd name="T11" fmla="*/ 174 h 346"/>
              <a:gd name="T12" fmla="*/ 329 w 770"/>
              <a:gd name="T13" fmla="*/ 293 h 346"/>
              <a:gd name="T14" fmla="*/ 574 w 770"/>
              <a:gd name="T15" fmla="*/ 241 h 346"/>
              <a:gd name="T16" fmla="*/ 723 w 770"/>
              <a:gd name="T17" fmla="*/ 13 h 346"/>
              <a:gd name="T18" fmla="*/ 770 w 770"/>
              <a:gd name="T19" fmla="*/ 21 h 346"/>
              <a:gd name="T20" fmla="*/ 600 w 770"/>
              <a:gd name="T21" fmla="*/ 282 h 346"/>
              <a:gd name="T22" fmla="*/ 387 w 770"/>
              <a:gd name="T23"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0" h="346">
                <a:moveTo>
                  <a:pt x="387" y="346"/>
                </a:moveTo>
                <a:cubicBezTo>
                  <a:pt x="365" y="346"/>
                  <a:pt x="343" y="344"/>
                  <a:pt x="321" y="340"/>
                </a:cubicBezTo>
                <a:cubicBezTo>
                  <a:pt x="229" y="324"/>
                  <a:pt x="146" y="276"/>
                  <a:pt x="86" y="205"/>
                </a:cubicBezTo>
                <a:cubicBezTo>
                  <a:pt x="39" y="148"/>
                  <a:pt x="9" y="79"/>
                  <a:pt x="0" y="6"/>
                </a:cubicBezTo>
                <a:cubicBezTo>
                  <a:pt x="47" y="0"/>
                  <a:pt x="47" y="0"/>
                  <a:pt x="47" y="0"/>
                </a:cubicBezTo>
                <a:cubicBezTo>
                  <a:pt x="55" y="64"/>
                  <a:pt x="82" y="124"/>
                  <a:pt x="123" y="174"/>
                </a:cubicBezTo>
                <a:cubicBezTo>
                  <a:pt x="175" y="237"/>
                  <a:pt x="248" y="279"/>
                  <a:pt x="329" y="293"/>
                </a:cubicBezTo>
                <a:cubicBezTo>
                  <a:pt x="414" y="307"/>
                  <a:pt x="501" y="289"/>
                  <a:pt x="574" y="241"/>
                </a:cubicBezTo>
                <a:cubicBezTo>
                  <a:pt x="653" y="190"/>
                  <a:pt x="707" y="106"/>
                  <a:pt x="723" y="13"/>
                </a:cubicBezTo>
                <a:cubicBezTo>
                  <a:pt x="770" y="21"/>
                  <a:pt x="770" y="21"/>
                  <a:pt x="770" y="21"/>
                </a:cubicBezTo>
                <a:cubicBezTo>
                  <a:pt x="752" y="128"/>
                  <a:pt x="690" y="222"/>
                  <a:pt x="600" y="282"/>
                </a:cubicBezTo>
                <a:cubicBezTo>
                  <a:pt x="536" y="324"/>
                  <a:pt x="462" y="346"/>
                  <a:pt x="387" y="346"/>
                </a:cubicBez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41" name="Freeform 36"/>
          <p:cNvSpPr>
            <a:spLocks/>
          </p:cNvSpPr>
          <p:nvPr/>
        </p:nvSpPr>
        <p:spPr bwMode="auto">
          <a:xfrm>
            <a:off x="3464500" y="5538465"/>
            <a:ext cx="419040" cy="258726"/>
          </a:xfrm>
          <a:custGeom>
            <a:avLst/>
            <a:gdLst>
              <a:gd name="T0" fmla="*/ 264 w 264"/>
              <a:gd name="T1" fmla="*/ 102 h 163"/>
              <a:gd name="T2" fmla="*/ 102 w 264"/>
              <a:gd name="T3" fmla="*/ 0 h 163"/>
              <a:gd name="T4" fmla="*/ 0 w 264"/>
              <a:gd name="T5" fmla="*/ 163 h 163"/>
              <a:gd name="T6" fmla="*/ 264 w 264"/>
              <a:gd name="T7" fmla="*/ 102 h 163"/>
            </a:gdLst>
            <a:ahLst/>
            <a:cxnLst>
              <a:cxn ang="0">
                <a:pos x="T0" y="T1"/>
              </a:cxn>
              <a:cxn ang="0">
                <a:pos x="T2" y="T3"/>
              </a:cxn>
              <a:cxn ang="0">
                <a:pos x="T4" y="T5"/>
              </a:cxn>
              <a:cxn ang="0">
                <a:pos x="T6" y="T7"/>
              </a:cxn>
            </a:cxnLst>
            <a:rect l="0" t="0" r="r" b="b"/>
            <a:pathLst>
              <a:path w="264" h="163">
                <a:moveTo>
                  <a:pt x="264" y="102"/>
                </a:moveTo>
                <a:lnTo>
                  <a:pt x="102" y="0"/>
                </a:lnTo>
                <a:lnTo>
                  <a:pt x="0" y="163"/>
                </a:lnTo>
                <a:lnTo>
                  <a:pt x="264" y="102"/>
                </a:ln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42" name="Freeform 37"/>
          <p:cNvSpPr>
            <a:spLocks/>
          </p:cNvSpPr>
          <p:nvPr/>
        </p:nvSpPr>
        <p:spPr bwMode="auto">
          <a:xfrm>
            <a:off x="3964491" y="5625765"/>
            <a:ext cx="804749" cy="1039665"/>
          </a:xfrm>
          <a:custGeom>
            <a:avLst/>
            <a:gdLst>
              <a:gd name="T0" fmla="*/ 202 w 404"/>
              <a:gd name="T1" fmla="*/ 0 h 522"/>
              <a:gd name="T2" fmla="*/ 0 w 404"/>
              <a:gd name="T3" fmla="*/ 56 h 522"/>
              <a:gd name="T4" fmla="*/ 0 w 404"/>
              <a:gd name="T5" fmla="*/ 467 h 522"/>
              <a:gd name="T6" fmla="*/ 202 w 404"/>
              <a:gd name="T7" fmla="*/ 522 h 522"/>
              <a:gd name="T8" fmla="*/ 404 w 404"/>
              <a:gd name="T9" fmla="*/ 467 h 522"/>
              <a:gd name="T10" fmla="*/ 404 w 404"/>
              <a:gd name="T11" fmla="*/ 56 h 522"/>
              <a:gd name="T12" fmla="*/ 202 w 404"/>
              <a:gd name="T13" fmla="*/ 0 h 522"/>
            </a:gdLst>
            <a:ahLst/>
            <a:cxnLst>
              <a:cxn ang="0">
                <a:pos x="T0" y="T1"/>
              </a:cxn>
              <a:cxn ang="0">
                <a:pos x="T2" y="T3"/>
              </a:cxn>
              <a:cxn ang="0">
                <a:pos x="T4" y="T5"/>
              </a:cxn>
              <a:cxn ang="0">
                <a:pos x="T6" y="T7"/>
              </a:cxn>
              <a:cxn ang="0">
                <a:pos x="T8" y="T9"/>
              </a:cxn>
              <a:cxn ang="0">
                <a:pos x="T10" y="T11"/>
              </a:cxn>
              <a:cxn ang="0">
                <a:pos x="T12" y="T13"/>
              </a:cxn>
            </a:cxnLst>
            <a:rect l="0" t="0" r="r" b="b"/>
            <a:pathLst>
              <a:path w="404" h="522">
                <a:moveTo>
                  <a:pt x="202" y="0"/>
                </a:moveTo>
                <a:cubicBezTo>
                  <a:pt x="91" y="0"/>
                  <a:pt x="0" y="25"/>
                  <a:pt x="0" y="56"/>
                </a:cubicBezTo>
                <a:cubicBezTo>
                  <a:pt x="0" y="467"/>
                  <a:pt x="0" y="467"/>
                  <a:pt x="0" y="467"/>
                </a:cubicBezTo>
                <a:cubicBezTo>
                  <a:pt x="0" y="498"/>
                  <a:pt x="91" y="522"/>
                  <a:pt x="202" y="522"/>
                </a:cubicBezTo>
                <a:cubicBezTo>
                  <a:pt x="314" y="522"/>
                  <a:pt x="404" y="498"/>
                  <a:pt x="404" y="467"/>
                </a:cubicBezTo>
                <a:cubicBezTo>
                  <a:pt x="404" y="56"/>
                  <a:pt x="404" y="56"/>
                  <a:pt x="404" y="56"/>
                </a:cubicBezTo>
                <a:cubicBezTo>
                  <a:pt x="404" y="25"/>
                  <a:pt x="314" y="0"/>
                  <a:pt x="202" y="0"/>
                </a:cubicBezTo>
                <a:close/>
              </a:path>
            </a:pathLst>
          </a:custGeom>
          <a:solidFill>
            <a:srgbClr val="2775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43" name="Freeform 38"/>
          <p:cNvSpPr>
            <a:spLocks/>
          </p:cNvSpPr>
          <p:nvPr/>
        </p:nvSpPr>
        <p:spPr bwMode="auto">
          <a:xfrm>
            <a:off x="4512101" y="5836873"/>
            <a:ext cx="114284" cy="823797"/>
          </a:xfrm>
          <a:custGeom>
            <a:avLst/>
            <a:gdLst>
              <a:gd name="T0" fmla="*/ 0 w 57"/>
              <a:gd name="T1" fmla="*/ 413 h 413"/>
              <a:gd name="T2" fmla="*/ 57 w 57"/>
              <a:gd name="T3" fmla="*/ 403 h 413"/>
              <a:gd name="T4" fmla="*/ 57 w 57"/>
              <a:gd name="T5" fmla="*/ 0 h 413"/>
              <a:gd name="T6" fmla="*/ 0 w 57"/>
              <a:gd name="T7" fmla="*/ 11 h 413"/>
              <a:gd name="T8" fmla="*/ 0 w 57"/>
              <a:gd name="T9" fmla="*/ 413 h 413"/>
            </a:gdLst>
            <a:ahLst/>
            <a:cxnLst>
              <a:cxn ang="0">
                <a:pos x="T0" y="T1"/>
              </a:cxn>
              <a:cxn ang="0">
                <a:pos x="T2" y="T3"/>
              </a:cxn>
              <a:cxn ang="0">
                <a:pos x="T4" y="T5"/>
              </a:cxn>
              <a:cxn ang="0">
                <a:pos x="T6" y="T7"/>
              </a:cxn>
              <a:cxn ang="0">
                <a:pos x="T8" y="T9"/>
              </a:cxn>
            </a:cxnLst>
            <a:rect l="0" t="0" r="r" b="b"/>
            <a:pathLst>
              <a:path w="57" h="413">
                <a:moveTo>
                  <a:pt x="0" y="413"/>
                </a:moveTo>
                <a:cubicBezTo>
                  <a:pt x="21" y="410"/>
                  <a:pt x="40" y="407"/>
                  <a:pt x="57" y="403"/>
                </a:cubicBezTo>
                <a:cubicBezTo>
                  <a:pt x="57" y="0"/>
                  <a:pt x="57" y="0"/>
                  <a:pt x="57" y="0"/>
                </a:cubicBezTo>
                <a:cubicBezTo>
                  <a:pt x="0" y="11"/>
                  <a:pt x="0" y="11"/>
                  <a:pt x="0" y="11"/>
                </a:cubicBezTo>
                <a:lnTo>
                  <a:pt x="0" y="413"/>
                </a:lnTo>
                <a:close/>
              </a:path>
            </a:pathLst>
          </a:custGeom>
          <a:solidFill>
            <a:srgbClr val="2F9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44" name="Freeform 39"/>
          <p:cNvSpPr>
            <a:spLocks/>
          </p:cNvSpPr>
          <p:nvPr/>
        </p:nvSpPr>
        <p:spPr bwMode="auto">
          <a:xfrm>
            <a:off x="3964491" y="5736874"/>
            <a:ext cx="804749" cy="150791"/>
          </a:xfrm>
          <a:custGeom>
            <a:avLst/>
            <a:gdLst>
              <a:gd name="T0" fmla="*/ 0 w 404"/>
              <a:gd name="T1" fmla="*/ 19 h 75"/>
              <a:gd name="T2" fmla="*/ 202 w 404"/>
              <a:gd name="T3" fmla="*/ 75 h 75"/>
              <a:gd name="T4" fmla="*/ 404 w 404"/>
              <a:gd name="T5" fmla="*/ 19 h 75"/>
              <a:gd name="T6" fmla="*/ 404 w 404"/>
              <a:gd name="T7" fmla="*/ 0 h 75"/>
              <a:gd name="T8" fmla="*/ 202 w 404"/>
              <a:gd name="T9" fmla="*/ 55 h 75"/>
              <a:gd name="T10" fmla="*/ 0 w 404"/>
              <a:gd name="T11" fmla="*/ 0 h 75"/>
              <a:gd name="T12" fmla="*/ 0 w 404"/>
              <a:gd name="T13" fmla="*/ 19 h 75"/>
            </a:gdLst>
            <a:ahLst/>
            <a:cxnLst>
              <a:cxn ang="0">
                <a:pos x="T0" y="T1"/>
              </a:cxn>
              <a:cxn ang="0">
                <a:pos x="T2" y="T3"/>
              </a:cxn>
              <a:cxn ang="0">
                <a:pos x="T4" y="T5"/>
              </a:cxn>
              <a:cxn ang="0">
                <a:pos x="T6" y="T7"/>
              </a:cxn>
              <a:cxn ang="0">
                <a:pos x="T8" y="T9"/>
              </a:cxn>
              <a:cxn ang="0">
                <a:pos x="T10" y="T11"/>
              </a:cxn>
              <a:cxn ang="0">
                <a:pos x="T12" y="T13"/>
              </a:cxn>
            </a:cxnLst>
            <a:rect l="0" t="0" r="r" b="b"/>
            <a:pathLst>
              <a:path w="404" h="75">
                <a:moveTo>
                  <a:pt x="0" y="19"/>
                </a:moveTo>
                <a:cubicBezTo>
                  <a:pt x="0" y="50"/>
                  <a:pt x="91" y="75"/>
                  <a:pt x="202" y="75"/>
                </a:cubicBezTo>
                <a:cubicBezTo>
                  <a:pt x="314" y="75"/>
                  <a:pt x="404" y="50"/>
                  <a:pt x="404" y="19"/>
                </a:cubicBezTo>
                <a:cubicBezTo>
                  <a:pt x="404" y="0"/>
                  <a:pt x="404" y="0"/>
                  <a:pt x="404" y="0"/>
                </a:cubicBezTo>
                <a:cubicBezTo>
                  <a:pt x="404" y="30"/>
                  <a:pt x="314" y="55"/>
                  <a:pt x="202" y="55"/>
                </a:cubicBezTo>
                <a:cubicBezTo>
                  <a:pt x="91" y="55"/>
                  <a:pt x="0" y="30"/>
                  <a:pt x="0" y="0"/>
                </a:cubicBezTo>
                <a:lnTo>
                  <a:pt x="0" y="19"/>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45" name="Freeform 40"/>
          <p:cNvSpPr>
            <a:spLocks/>
          </p:cNvSpPr>
          <p:nvPr/>
        </p:nvSpPr>
        <p:spPr bwMode="auto">
          <a:xfrm>
            <a:off x="3964491" y="6281310"/>
            <a:ext cx="804749" cy="149204"/>
          </a:xfrm>
          <a:custGeom>
            <a:avLst/>
            <a:gdLst>
              <a:gd name="T0" fmla="*/ 0 w 404"/>
              <a:gd name="T1" fmla="*/ 20 h 75"/>
              <a:gd name="T2" fmla="*/ 202 w 404"/>
              <a:gd name="T3" fmla="*/ 75 h 75"/>
              <a:gd name="T4" fmla="*/ 404 w 404"/>
              <a:gd name="T5" fmla="*/ 20 h 75"/>
              <a:gd name="T6" fmla="*/ 404 w 404"/>
              <a:gd name="T7" fmla="*/ 0 h 75"/>
              <a:gd name="T8" fmla="*/ 202 w 404"/>
              <a:gd name="T9" fmla="*/ 55 h 75"/>
              <a:gd name="T10" fmla="*/ 0 w 404"/>
              <a:gd name="T11" fmla="*/ 0 h 75"/>
              <a:gd name="T12" fmla="*/ 0 w 404"/>
              <a:gd name="T13" fmla="*/ 20 h 75"/>
            </a:gdLst>
            <a:ahLst/>
            <a:cxnLst>
              <a:cxn ang="0">
                <a:pos x="T0" y="T1"/>
              </a:cxn>
              <a:cxn ang="0">
                <a:pos x="T2" y="T3"/>
              </a:cxn>
              <a:cxn ang="0">
                <a:pos x="T4" y="T5"/>
              </a:cxn>
              <a:cxn ang="0">
                <a:pos x="T6" y="T7"/>
              </a:cxn>
              <a:cxn ang="0">
                <a:pos x="T8" y="T9"/>
              </a:cxn>
              <a:cxn ang="0">
                <a:pos x="T10" y="T11"/>
              </a:cxn>
              <a:cxn ang="0">
                <a:pos x="T12" y="T13"/>
              </a:cxn>
            </a:cxnLst>
            <a:rect l="0" t="0" r="r" b="b"/>
            <a:pathLst>
              <a:path w="404" h="75">
                <a:moveTo>
                  <a:pt x="0" y="20"/>
                </a:moveTo>
                <a:cubicBezTo>
                  <a:pt x="0" y="50"/>
                  <a:pt x="91" y="75"/>
                  <a:pt x="202" y="75"/>
                </a:cubicBezTo>
                <a:cubicBezTo>
                  <a:pt x="314" y="75"/>
                  <a:pt x="404" y="50"/>
                  <a:pt x="404" y="20"/>
                </a:cubicBezTo>
                <a:cubicBezTo>
                  <a:pt x="404" y="0"/>
                  <a:pt x="404" y="0"/>
                  <a:pt x="404" y="0"/>
                </a:cubicBezTo>
                <a:cubicBezTo>
                  <a:pt x="404" y="31"/>
                  <a:pt x="314" y="55"/>
                  <a:pt x="202" y="55"/>
                </a:cubicBezTo>
                <a:cubicBezTo>
                  <a:pt x="91" y="55"/>
                  <a:pt x="0" y="31"/>
                  <a:pt x="0" y="0"/>
                </a:cubicBezTo>
                <a:lnTo>
                  <a:pt x="0" y="20"/>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46" name="Freeform 41"/>
          <p:cNvSpPr>
            <a:spLocks/>
          </p:cNvSpPr>
          <p:nvPr/>
        </p:nvSpPr>
        <p:spPr bwMode="auto">
          <a:xfrm>
            <a:off x="3964491" y="6008299"/>
            <a:ext cx="804749" cy="149204"/>
          </a:xfrm>
          <a:custGeom>
            <a:avLst/>
            <a:gdLst>
              <a:gd name="T0" fmla="*/ 0 w 404"/>
              <a:gd name="T1" fmla="*/ 20 h 75"/>
              <a:gd name="T2" fmla="*/ 202 w 404"/>
              <a:gd name="T3" fmla="*/ 75 h 75"/>
              <a:gd name="T4" fmla="*/ 404 w 404"/>
              <a:gd name="T5" fmla="*/ 20 h 75"/>
              <a:gd name="T6" fmla="*/ 404 w 404"/>
              <a:gd name="T7" fmla="*/ 0 h 75"/>
              <a:gd name="T8" fmla="*/ 202 w 404"/>
              <a:gd name="T9" fmla="*/ 56 h 75"/>
              <a:gd name="T10" fmla="*/ 0 w 404"/>
              <a:gd name="T11" fmla="*/ 0 h 75"/>
              <a:gd name="T12" fmla="*/ 0 w 404"/>
              <a:gd name="T13" fmla="*/ 20 h 75"/>
            </a:gdLst>
            <a:ahLst/>
            <a:cxnLst>
              <a:cxn ang="0">
                <a:pos x="T0" y="T1"/>
              </a:cxn>
              <a:cxn ang="0">
                <a:pos x="T2" y="T3"/>
              </a:cxn>
              <a:cxn ang="0">
                <a:pos x="T4" y="T5"/>
              </a:cxn>
              <a:cxn ang="0">
                <a:pos x="T6" y="T7"/>
              </a:cxn>
              <a:cxn ang="0">
                <a:pos x="T8" y="T9"/>
              </a:cxn>
              <a:cxn ang="0">
                <a:pos x="T10" y="T11"/>
              </a:cxn>
              <a:cxn ang="0">
                <a:pos x="T12" y="T13"/>
              </a:cxn>
            </a:cxnLst>
            <a:rect l="0" t="0" r="r" b="b"/>
            <a:pathLst>
              <a:path w="404" h="75">
                <a:moveTo>
                  <a:pt x="0" y="20"/>
                </a:moveTo>
                <a:cubicBezTo>
                  <a:pt x="0" y="51"/>
                  <a:pt x="91" y="75"/>
                  <a:pt x="202" y="75"/>
                </a:cubicBezTo>
                <a:cubicBezTo>
                  <a:pt x="314" y="75"/>
                  <a:pt x="404" y="51"/>
                  <a:pt x="404" y="20"/>
                </a:cubicBezTo>
                <a:cubicBezTo>
                  <a:pt x="404" y="0"/>
                  <a:pt x="404" y="0"/>
                  <a:pt x="404" y="0"/>
                </a:cubicBezTo>
                <a:cubicBezTo>
                  <a:pt x="404" y="31"/>
                  <a:pt x="314" y="56"/>
                  <a:pt x="202" y="56"/>
                </a:cubicBezTo>
                <a:cubicBezTo>
                  <a:pt x="91" y="56"/>
                  <a:pt x="0" y="31"/>
                  <a:pt x="0" y="0"/>
                </a:cubicBezTo>
                <a:lnTo>
                  <a:pt x="0" y="20"/>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49" name="Freeform 44"/>
          <p:cNvSpPr>
            <a:spLocks/>
          </p:cNvSpPr>
          <p:nvPr/>
        </p:nvSpPr>
        <p:spPr bwMode="auto">
          <a:xfrm>
            <a:off x="3964491" y="4167059"/>
            <a:ext cx="804749" cy="1042840"/>
          </a:xfrm>
          <a:custGeom>
            <a:avLst/>
            <a:gdLst>
              <a:gd name="T0" fmla="*/ 202 w 404"/>
              <a:gd name="T1" fmla="*/ 0 h 523"/>
              <a:gd name="T2" fmla="*/ 0 w 404"/>
              <a:gd name="T3" fmla="*/ 56 h 523"/>
              <a:gd name="T4" fmla="*/ 0 w 404"/>
              <a:gd name="T5" fmla="*/ 467 h 523"/>
              <a:gd name="T6" fmla="*/ 202 w 404"/>
              <a:gd name="T7" fmla="*/ 523 h 523"/>
              <a:gd name="T8" fmla="*/ 404 w 404"/>
              <a:gd name="T9" fmla="*/ 467 h 523"/>
              <a:gd name="T10" fmla="*/ 404 w 404"/>
              <a:gd name="T11" fmla="*/ 56 h 523"/>
              <a:gd name="T12" fmla="*/ 202 w 404"/>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404" h="523">
                <a:moveTo>
                  <a:pt x="202" y="0"/>
                </a:moveTo>
                <a:cubicBezTo>
                  <a:pt x="91" y="0"/>
                  <a:pt x="0" y="25"/>
                  <a:pt x="0" y="56"/>
                </a:cubicBezTo>
                <a:cubicBezTo>
                  <a:pt x="0" y="467"/>
                  <a:pt x="0" y="467"/>
                  <a:pt x="0" y="467"/>
                </a:cubicBezTo>
                <a:cubicBezTo>
                  <a:pt x="0" y="498"/>
                  <a:pt x="91" y="523"/>
                  <a:pt x="202" y="523"/>
                </a:cubicBezTo>
                <a:cubicBezTo>
                  <a:pt x="314" y="523"/>
                  <a:pt x="404" y="498"/>
                  <a:pt x="404" y="467"/>
                </a:cubicBezTo>
                <a:cubicBezTo>
                  <a:pt x="404" y="56"/>
                  <a:pt x="404" y="56"/>
                  <a:pt x="404" y="56"/>
                </a:cubicBezTo>
                <a:cubicBezTo>
                  <a:pt x="404" y="25"/>
                  <a:pt x="314" y="0"/>
                  <a:pt x="202" y="0"/>
                </a:cubicBezTo>
                <a:close/>
              </a:path>
            </a:pathLst>
          </a:custGeom>
          <a:solidFill>
            <a:srgbClr val="2775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50" name="Freeform 45"/>
          <p:cNvSpPr>
            <a:spLocks/>
          </p:cNvSpPr>
          <p:nvPr/>
        </p:nvSpPr>
        <p:spPr bwMode="auto">
          <a:xfrm>
            <a:off x="4512101" y="4381340"/>
            <a:ext cx="114284" cy="820622"/>
          </a:xfrm>
          <a:custGeom>
            <a:avLst/>
            <a:gdLst>
              <a:gd name="T0" fmla="*/ 0 w 57"/>
              <a:gd name="T1" fmla="*/ 412 h 412"/>
              <a:gd name="T2" fmla="*/ 57 w 57"/>
              <a:gd name="T3" fmla="*/ 402 h 412"/>
              <a:gd name="T4" fmla="*/ 57 w 57"/>
              <a:gd name="T5" fmla="*/ 0 h 412"/>
              <a:gd name="T6" fmla="*/ 0 w 57"/>
              <a:gd name="T7" fmla="*/ 11 h 412"/>
              <a:gd name="T8" fmla="*/ 0 w 57"/>
              <a:gd name="T9" fmla="*/ 412 h 412"/>
            </a:gdLst>
            <a:ahLst/>
            <a:cxnLst>
              <a:cxn ang="0">
                <a:pos x="T0" y="T1"/>
              </a:cxn>
              <a:cxn ang="0">
                <a:pos x="T2" y="T3"/>
              </a:cxn>
              <a:cxn ang="0">
                <a:pos x="T4" y="T5"/>
              </a:cxn>
              <a:cxn ang="0">
                <a:pos x="T6" y="T7"/>
              </a:cxn>
              <a:cxn ang="0">
                <a:pos x="T8" y="T9"/>
              </a:cxn>
            </a:cxnLst>
            <a:rect l="0" t="0" r="r" b="b"/>
            <a:pathLst>
              <a:path w="57" h="412">
                <a:moveTo>
                  <a:pt x="0" y="412"/>
                </a:moveTo>
                <a:cubicBezTo>
                  <a:pt x="21" y="410"/>
                  <a:pt x="40" y="406"/>
                  <a:pt x="57" y="402"/>
                </a:cubicBezTo>
                <a:cubicBezTo>
                  <a:pt x="57" y="0"/>
                  <a:pt x="57" y="0"/>
                  <a:pt x="57" y="0"/>
                </a:cubicBezTo>
                <a:cubicBezTo>
                  <a:pt x="0" y="11"/>
                  <a:pt x="0" y="11"/>
                  <a:pt x="0" y="11"/>
                </a:cubicBezTo>
                <a:lnTo>
                  <a:pt x="0" y="412"/>
                </a:lnTo>
                <a:close/>
              </a:path>
            </a:pathLst>
          </a:custGeom>
          <a:solidFill>
            <a:srgbClr val="2F9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51" name="Freeform 46"/>
          <p:cNvSpPr>
            <a:spLocks/>
          </p:cNvSpPr>
          <p:nvPr/>
        </p:nvSpPr>
        <p:spPr bwMode="auto">
          <a:xfrm>
            <a:off x="3964491" y="4279756"/>
            <a:ext cx="804749" cy="149204"/>
          </a:xfrm>
          <a:custGeom>
            <a:avLst/>
            <a:gdLst>
              <a:gd name="T0" fmla="*/ 0 w 404"/>
              <a:gd name="T1" fmla="*/ 20 h 75"/>
              <a:gd name="T2" fmla="*/ 202 w 404"/>
              <a:gd name="T3" fmla="*/ 75 h 75"/>
              <a:gd name="T4" fmla="*/ 404 w 404"/>
              <a:gd name="T5" fmla="*/ 20 h 75"/>
              <a:gd name="T6" fmla="*/ 404 w 404"/>
              <a:gd name="T7" fmla="*/ 0 h 75"/>
              <a:gd name="T8" fmla="*/ 202 w 404"/>
              <a:gd name="T9" fmla="*/ 55 h 75"/>
              <a:gd name="T10" fmla="*/ 0 w 404"/>
              <a:gd name="T11" fmla="*/ 0 h 75"/>
              <a:gd name="T12" fmla="*/ 0 w 404"/>
              <a:gd name="T13" fmla="*/ 20 h 75"/>
            </a:gdLst>
            <a:ahLst/>
            <a:cxnLst>
              <a:cxn ang="0">
                <a:pos x="T0" y="T1"/>
              </a:cxn>
              <a:cxn ang="0">
                <a:pos x="T2" y="T3"/>
              </a:cxn>
              <a:cxn ang="0">
                <a:pos x="T4" y="T5"/>
              </a:cxn>
              <a:cxn ang="0">
                <a:pos x="T6" y="T7"/>
              </a:cxn>
              <a:cxn ang="0">
                <a:pos x="T8" y="T9"/>
              </a:cxn>
              <a:cxn ang="0">
                <a:pos x="T10" y="T11"/>
              </a:cxn>
              <a:cxn ang="0">
                <a:pos x="T12" y="T13"/>
              </a:cxn>
            </a:cxnLst>
            <a:rect l="0" t="0" r="r" b="b"/>
            <a:pathLst>
              <a:path w="404" h="75">
                <a:moveTo>
                  <a:pt x="0" y="20"/>
                </a:moveTo>
                <a:cubicBezTo>
                  <a:pt x="0" y="50"/>
                  <a:pt x="91" y="75"/>
                  <a:pt x="202" y="75"/>
                </a:cubicBezTo>
                <a:cubicBezTo>
                  <a:pt x="314" y="75"/>
                  <a:pt x="404" y="50"/>
                  <a:pt x="404" y="20"/>
                </a:cubicBezTo>
                <a:cubicBezTo>
                  <a:pt x="404" y="0"/>
                  <a:pt x="404" y="0"/>
                  <a:pt x="404" y="0"/>
                </a:cubicBezTo>
                <a:cubicBezTo>
                  <a:pt x="404" y="31"/>
                  <a:pt x="314" y="55"/>
                  <a:pt x="202" y="55"/>
                </a:cubicBezTo>
                <a:cubicBezTo>
                  <a:pt x="91" y="55"/>
                  <a:pt x="0" y="31"/>
                  <a:pt x="0" y="0"/>
                </a:cubicBezTo>
                <a:lnTo>
                  <a:pt x="0" y="20"/>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52" name="Freeform 47"/>
          <p:cNvSpPr>
            <a:spLocks/>
          </p:cNvSpPr>
          <p:nvPr/>
        </p:nvSpPr>
        <p:spPr bwMode="auto">
          <a:xfrm>
            <a:off x="3964491" y="4822603"/>
            <a:ext cx="804749" cy="152378"/>
          </a:xfrm>
          <a:custGeom>
            <a:avLst/>
            <a:gdLst>
              <a:gd name="T0" fmla="*/ 0 w 404"/>
              <a:gd name="T1" fmla="*/ 20 h 76"/>
              <a:gd name="T2" fmla="*/ 202 w 404"/>
              <a:gd name="T3" fmla="*/ 76 h 76"/>
              <a:gd name="T4" fmla="*/ 404 w 404"/>
              <a:gd name="T5" fmla="*/ 20 h 76"/>
              <a:gd name="T6" fmla="*/ 404 w 404"/>
              <a:gd name="T7" fmla="*/ 0 h 76"/>
              <a:gd name="T8" fmla="*/ 202 w 404"/>
              <a:gd name="T9" fmla="*/ 56 h 76"/>
              <a:gd name="T10" fmla="*/ 0 w 404"/>
              <a:gd name="T11" fmla="*/ 0 h 76"/>
              <a:gd name="T12" fmla="*/ 0 w 40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404" h="76">
                <a:moveTo>
                  <a:pt x="0" y="20"/>
                </a:moveTo>
                <a:cubicBezTo>
                  <a:pt x="0" y="51"/>
                  <a:pt x="91" y="76"/>
                  <a:pt x="202" y="76"/>
                </a:cubicBezTo>
                <a:cubicBezTo>
                  <a:pt x="314" y="76"/>
                  <a:pt x="404" y="51"/>
                  <a:pt x="404" y="20"/>
                </a:cubicBezTo>
                <a:cubicBezTo>
                  <a:pt x="404" y="0"/>
                  <a:pt x="404" y="0"/>
                  <a:pt x="404" y="0"/>
                </a:cubicBezTo>
                <a:cubicBezTo>
                  <a:pt x="404" y="31"/>
                  <a:pt x="314" y="56"/>
                  <a:pt x="202" y="56"/>
                </a:cubicBezTo>
                <a:cubicBezTo>
                  <a:pt x="91" y="56"/>
                  <a:pt x="0" y="31"/>
                  <a:pt x="0" y="0"/>
                </a:cubicBezTo>
                <a:lnTo>
                  <a:pt x="0" y="20"/>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53" name="Freeform 48"/>
          <p:cNvSpPr>
            <a:spLocks/>
          </p:cNvSpPr>
          <p:nvPr/>
        </p:nvSpPr>
        <p:spPr bwMode="auto">
          <a:xfrm>
            <a:off x="3964491" y="4552766"/>
            <a:ext cx="804749" cy="149204"/>
          </a:xfrm>
          <a:custGeom>
            <a:avLst/>
            <a:gdLst>
              <a:gd name="T0" fmla="*/ 0 w 404"/>
              <a:gd name="T1" fmla="*/ 19 h 75"/>
              <a:gd name="T2" fmla="*/ 202 w 404"/>
              <a:gd name="T3" fmla="*/ 75 h 75"/>
              <a:gd name="T4" fmla="*/ 404 w 404"/>
              <a:gd name="T5" fmla="*/ 19 h 75"/>
              <a:gd name="T6" fmla="*/ 404 w 404"/>
              <a:gd name="T7" fmla="*/ 0 h 75"/>
              <a:gd name="T8" fmla="*/ 202 w 404"/>
              <a:gd name="T9" fmla="*/ 55 h 75"/>
              <a:gd name="T10" fmla="*/ 0 w 404"/>
              <a:gd name="T11" fmla="*/ 0 h 75"/>
              <a:gd name="T12" fmla="*/ 0 w 404"/>
              <a:gd name="T13" fmla="*/ 19 h 75"/>
            </a:gdLst>
            <a:ahLst/>
            <a:cxnLst>
              <a:cxn ang="0">
                <a:pos x="T0" y="T1"/>
              </a:cxn>
              <a:cxn ang="0">
                <a:pos x="T2" y="T3"/>
              </a:cxn>
              <a:cxn ang="0">
                <a:pos x="T4" y="T5"/>
              </a:cxn>
              <a:cxn ang="0">
                <a:pos x="T6" y="T7"/>
              </a:cxn>
              <a:cxn ang="0">
                <a:pos x="T8" y="T9"/>
              </a:cxn>
              <a:cxn ang="0">
                <a:pos x="T10" y="T11"/>
              </a:cxn>
              <a:cxn ang="0">
                <a:pos x="T12" y="T13"/>
              </a:cxn>
            </a:cxnLst>
            <a:rect l="0" t="0" r="r" b="b"/>
            <a:pathLst>
              <a:path w="404" h="75">
                <a:moveTo>
                  <a:pt x="0" y="19"/>
                </a:moveTo>
                <a:cubicBezTo>
                  <a:pt x="0" y="50"/>
                  <a:pt x="91" y="75"/>
                  <a:pt x="202" y="75"/>
                </a:cubicBezTo>
                <a:cubicBezTo>
                  <a:pt x="314" y="75"/>
                  <a:pt x="404" y="50"/>
                  <a:pt x="404" y="19"/>
                </a:cubicBezTo>
                <a:cubicBezTo>
                  <a:pt x="404" y="0"/>
                  <a:pt x="404" y="0"/>
                  <a:pt x="404" y="0"/>
                </a:cubicBezTo>
                <a:cubicBezTo>
                  <a:pt x="404" y="30"/>
                  <a:pt x="314" y="55"/>
                  <a:pt x="202" y="55"/>
                </a:cubicBezTo>
                <a:cubicBezTo>
                  <a:pt x="91" y="55"/>
                  <a:pt x="0" y="30"/>
                  <a:pt x="0" y="0"/>
                </a:cubicBezTo>
                <a:lnTo>
                  <a:pt x="0" y="19"/>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54" name="Freeform 49"/>
          <p:cNvSpPr>
            <a:spLocks/>
          </p:cNvSpPr>
          <p:nvPr/>
        </p:nvSpPr>
        <p:spPr bwMode="auto">
          <a:xfrm>
            <a:off x="1037555" y="3650147"/>
            <a:ext cx="420628" cy="258726"/>
          </a:xfrm>
          <a:custGeom>
            <a:avLst/>
            <a:gdLst>
              <a:gd name="T0" fmla="*/ 265 w 265"/>
              <a:gd name="T1" fmla="*/ 101 h 163"/>
              <a:gd name="T2" fmla="*/ 101 w 265"/>
              <a:gd name="T3" fmla="*/ 0 h 163"/>
              <a:gd name="T4" fmla="*/ 0 w 265"/>
              <a:gd name="T5" fmla="*/ 163 h 163"/>
              <a:gd name="T6" fmla="*/ 265 w 265"/>
              <a:gd name="T7" fmla="*/ 101 h 163"/>
            </a:gdLst>
            <a:ahLst/>
            <a:cxnLst>
              <a:cxn ang="0">
                <a:pos x="T0" y="T1"/>
              </a:cxn>
              <a:cxn ang="0">
                <a:pos x="T2" y="T3"/>
              </a:cxn>
              <a:cxn ang="0">
                <a:pos x="T4" y="T5"/>
              </a:cxn>
              <a:cxn ang="0">
                <a:pos x="T6" y="T7"/>
              </a:cxn>
            </a:cxnLst>
            <a:rect l="0" t="0" r="r" b="b"/>
            <a:pathLst>
              <a:path w="265" h="163">
                <a:moveTo>
                  <a:pt x="265" y="101"/>
                </a:moveTo>
                <a:lnTo>
                  <a:pt x="101" y="0"/>
                </a:lnTo>
                <a:lnTo>
                  <a:pt x="0" y="163"/>
                </a:lnTo>
                <a:lnTo>
                  <a:pt x="265" y="101"/>
                </a:ln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55" name="Freeform 50"/>
          <p:cNvSpPr>
            <a:spLocks/>
          </p:cNvSpPr>
          <p:nvPr/>
        </p:nvSpPr>
        <p:spPr bwMode="auto">
          <a:xfrm>
            <a:off x="2820066" y="3170790"/>
            <a:ext cx="417454" cy="258726"/>
          </a:xfrm>
          <a:custGeom>
            <a:avLst/>
            <a:gdLst>
              <a:gd name="T0" fmla="*/ 0 w 263"/>
              <a:gd name="T1" fmla="*/ 62 h 163"/>
              <a:gd name="T2" fmla="*/ 163 w 263"/>
              <a:gd name="T3" fmla="*/ 163 h 163"/>
              <a:gd name="T4" fmla="*/ 263 w 263"/>
              <a:gd name="T5" fmla="*/ 0 h 163"/>
              <a:gd name="T6" fmla="*/ 0 w 263"/>
              <a:gd name="T7" fmla="*/ 62 h 163"/>
            </a:gdLst>
            <a:ahLst/>
            <a:cxnLst>
              <a:cxn ang="0">
                <a:pos x="T0" y="T1"/>
              </a:cxn>
              <a:cxn ang="0">
                <a:pos x="T2" y="T3"/>
              </a:cxn>
              <a:cxn ang="0">
                <a:pos x="T4" y="T5"/>
              </a:cxn>
              <a:cxn ang="0">
                <a:pos x="T6" y="T7"/>
              </a:cxn>
            </a:cxnLst>
            <a:rect l="0" t="0" r="r" b="b"/>
            <a:pathLst>
              <a:path w="263" h="163">
                <a:moveTo>
                  <a:pt x="0" y="62"/>
                </a:moveTo>
                <a:lnTo>
                  <a:pt x="163" y="163"/>
                </a:lnTo>
                <a:lnTo>
                  <a:pt x="263" y="0"/>
                </a:lnTo>
                <a:lnTo>
                  <a:pt x="0" y="62"/>
                </a:ln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56" name="Freeform 51"/>
          <p:cNvSpPr>
            <a:spLocks/>
          </p:cNvSpPr>
          <p:nvPr/>
        </p:nvSpPr>
        <p:spPr bwMode="auto">
          <a:xfrm>
            <a:off x="1570879" y="3740621"/>
            <a:ext cx="1131727" cy="974587"/>
          </a:xfrm>
          <a:custGeom>
            <a:avLst/>
            <a:gdLst>
              <a:gd name="T0" fmla="*/ 535 w 568"/>
              <a:gd name="T1" fmla="*/ 33 h 489"/>
              <a:gd name="T2" fmla="*/ 371 w 568"/>
              <a:gd name="T3" fmla="*/ 0 h 489"/>
              <a:gd name="T4" fmla="*/ 299 w 568"/>
              <a:gd name="T5" fmla="*/ 59 h 489"/>
              <a:gd name="T6" fmla="*/ 332 w 568"/>
              <a:gd name="T7" fmla="*/ 128 h 489"/>
              <a:gd name="T8" fmla="*/ 266 w 568"/>
              <a:gd name="T9" fmla="*/ 210 h 489"/>
              <a:gd name="T10" fmla="*/ 286 w 568"/>
              <a:gd name="T11" fmla="*/ 287 h 489"/>
              <a:gd name="T12" fmla="*/ 226 w 568"/>
              <a:gd name="T13" fmla="*/ 199 h 489"/>
              <a:gd name="T14" fmla="*/ 266 w 568"/>
              <a:gd name="T15" fmla="*/ 131 h 489"/>
              <a:gd name="T16" fmla="*/ 203 w 568"/>
              <a:gd name="T17" fmla="*/ 75 h 489"/>
              <a:gd name="T18" fmla="*/ 247 w 568"/>
              <a:gd name="T19" fmla="*/ 0 h 489"/>
              <a:gd name="T20" fmla="*/ 34 w 568"/>
              <a:gd name="T21" fmla="*/ 33 h 489"/>
              <a:gd name="T22" fmla="*/ 0 w 568"/>
              <a:gd name="T23" fmla="*/ 66 h 489"/>
              <a:gd name="T24" fmla="*/ 0 w 568"/>
              <a:gd name="T25" fmla="*/ 456 h 489"/>
              <a:gd name="T26" fmla="*/ 34 w 568"/>
              <a:gd name="T27" fmla="*/ 489 h 489"/>
              <a:gd name="T28" fmla="*/ 535 w 568"/>
              <a:gd name="T29" fmla="*/ 489 h 489"/>
              <a:gd name="T30" fmla="*/ 568 w 568"/>
              <a:gd name="T31" fmla="*/ 456 h 489"/>
              <a:gd name="T32" fmla="*/ 568 w 568"/>
              <a:gd name="T33" fmla="*/ 67 h 489"/>
              <a:gd name="T34" fmla="*/ 535 w 568"/>
              <a:gd name="T35" fmla="*/ 3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8" h="489">
                <a:moveTo>
                  <a:pt x="535" y="33"/>
                </a:moveTo>
                <a:cubicBezTo>
                  <a:pt x="371" y="0"/>
                  <a:pt x="371" y="0"/>
                  <a:pt x="371" y="0"/>
                </a:cubicBezTo>
                <a:cubicBezTo>
                  <a:pt x="299" y="59"/>
                  <a:pt x="299" y="59"/>
                  <a:pt x="299" y="59"/>
                </a:cubicBezTo>
                <a:cubicBezTo>
                  <a:pt x="332" y="128"/>
                  <a:pt x="332" y="128"/>
                  <a:pt x="332" y="128"/>
                </a:cubicBezTo>
                <a:cubicBezTo>
                  <a:pt x="266" y="210"/>
                  <a:pt x="266" y="210"/>
                  <a:pt x="266" y="210"/>
                </a:cubicBezTo>
                <a:cubicBezTo>
                  <a:pt x="286" y="287"/>
                  <a:pt x="286" y="287"/>
                  <a:pt x="286" y="287"/>
                </a:cubicBezTo>
                <a:cubicBezTo>
                  <a:pt x="226" y="199"/>
                  <a:pt x="226" y="199"/>
                  <a:pt x="226" y="199"/>
                </a:cubicBezTo>
                <a:cubicBezTo>
                  <a:pt x="266" y="131"/>
                  <a:pt x="266" y="131"/>
                  <a:pt x="266" y="131"/>
                </a:cubicBezTo>
                <a:cubicBezTo>
                  <a:pt x="203" y="75"/>
                  <a:pt x="203" y="75"/>
                  <a:pt x="203" y="75"/>
                </a:cubicBezTo>
                <a:cubicBezTo>
                  <a:pt x="247" y="0"/>
                  <a:pt x="247" y="0"/>
                  <a:pt x="247" y="0"/>
                </a:cubicBezTo>
                <a:cubicBezTo>
                  <a:pt x="34" y="33"/>
                  <a:pt x="34" y="33"/>
                  <a:pt x="34" y="33"/>
                </a:cubicBezTo>
                <a:cubicBezTo>
                  <a:pt x="15" y="33"/>
                  <a:pt x="0" y="48"/>
                  <a:pt x="0" y="66"/>
                </a:cubicBezTo>
                <a:cubicBezTo>
                  <a:pt x="0" y="456"/>
                  <a:pt x="0" y="456"/>
                  <a:pt x="0" y="456"/>
                </a:cubicBezTo>
                <a:cubicBezTo>
                  <a:pt x="0" y="474"/>
                  <a:pt x="15" y="489"/>
                  <a:pt x="34" y="489"/>
                </a:cubicBezTo>
                <a:cubicBezTo>
                  <a:pt x="535" y="489"/>
                  <a:pt x="535" y="489"/>
                  <a:pt x="535" y="489"/>
                </a:cubicBezTo>
                <a:cubicBezTo>
                  <a:pt x="553" y="489"/>
                  <a:pt x="568" y="474"/>
                  <a:pt x="568" y="456"/>
                </a:cubicBezTo>
                <a:cubicBezTo>
                  <a:pt x="568" y="67"/>
                  <a:pt x="568" y="67"/>
                  <a:pt x="568" y="67"/>
                </a:cubicBezTo>
                <a:cubicBezTo>
                  <a:pt x="568" y="48"/>
                  <a:pt x="553" y="33"/>
                  <a:pt x="535" y="33"/>
                </a:cubicBezTo>
              </a:path>
            </a:pathLst>
          </a:custGeom>
          <a:solidFill>
            <a:srgbClr val="FBD1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57" name="Freeform 52"/>
          <p:cNvSpPr>
            <a:spLocks/>
          </p:cNvSpPr>
          <p:nvPr/>
        </p:nvSpPr>
        <p:spPr bwMode="auto">
          <a:xfrm>
            <a:off x="1570881" y="3740621"/>
            <a:ext cx="492055" cy="226980"/>
          </a:xfrm>
          <a:custGeom>
            <a:avLst/>
            <a:gdLst>
              <a:gd name="T0" fmla="*/ 203 w 247"/>
              <a:gd name="T1" fmla="*/ 75 h 114"/>
              <a:gd name="T2" fmla="*/ 247 w 247"/>
              <a:gd name="T3" fmla="*/ 0 h 114"/>
              <a:gd name="T4" fmla="*/ 34 w 247"/>
              <a:gd name="T5" fmla="*/ 0 h 114"/>
              <a:gd name="T6" fmla="*/ 0 w 247"/>
              <a:gd name="T7" fmla="*/ 34 h 114"/>
              <a:gd name="T8" fmla="*/ 0 w 247"/>
              <a:gd name="T9" fmla="*/ 114 h 114"/>
              <a:gd name="T10" fmla="*/ 246 w 247"/>
              <a:gd name="T11" fmla="*/ 114 h 114"/>
              <a:gd name="T12" fmla="*/ 203 w 247"/>
              <a:gd name="T13" fmla="*/ 75 h 114"/>
            </a:gdLst>
            <a:ahLst/>
            <a:cxnLst>
              <a:cxn ang="0">
                <a:pos x="T0" y="T1"/>
              </a:cxn>
              <a:cxn ang="0">
                <a:pos x="T2" y="T3"/>
              </a:cxn>
              <a:cxn ang="0">
                <a:pos x="T4" y="T5"/>
              </a:cxn>
              <a:cxn ang="0">
                <a:pos x="T6" y="T7"/>
              </a:cxn>
              <a:cxn ang="0">
                <a:pos x="T8" y="T9"/>
              </a:cxn>
              <a:cxn ang="0">
                <a:pos x="T10" y="T11"/>
              </a:cxn>
              <a:cxn ang="0">
                <a:pos x="T12" y="T13"/>
              </a:cxn>
            </a:cxnLst>
            <a:rect l="0" t="0" r="r" b="b"/>
            <a:pathLst>
              <a:path w="247" h="114">
                <a:moveTo>
                  <a:pt x="203" y="75"/>
                </a:moveTo>
                <a:cubicBezTo>
                  <a:pt x="247" y="0"/>
                  <a:pt x="247" y="0"/>
                  <a:pt x="247" y="0"/>
                </a:cubicBezTo>
                <a:cubicBezTo>
                  <a:pt x="34" y="0"/>
                  <a:pt x="34" y="0"/>
                  <a:pt x="34" y="0"/>
                </a:cubicBezTo>
                <a:cubicBezTo>
                  <a:pt x="15" y="0"/>
                  <a:pt x="0" y="15"/>
                  <a:pt x="0" y="34"/>
                </a:cubicBezTo>
                <a:cubicBezTo>
                  <a:pt x="0" y="114"/>
                  <a:pt x="0" y="114"/>
                  <a:pt x="0" y="114"/>
                </a:cubicBezTo>
                <a:cubicBezTo>
                  <a:pt x="246" y="114"/>
                  <a:pt x="246" y="114"/>
                  <a:pt x="246" y="114"/>
                </a:cubicBezTo>
                <a:cubicBezTo>
                  <a:pt x="203" y="75"/>
                  <a:pt x="203" y="75"/>
                  <a:pt x="203" y="75"/>
                </a:cubicBezTo>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58" name="Freeform 53"/>
          <p:cNvSpPr>
            <a:spLocks/>
          </p:cNvSpPr>
          <p:nvPr/>
        </p:nvSpPr>
        <p:spPr bwMode="auto">
          <a:xfrm>
            <a:off x="2166109" y="3740621"/>
            <a:ext cx="536499" cy="226980"/>
          </a:xfrm>
          <a:custGeom>
            <a:avLst/>
            <a:gdLst>
              <a:gd name="T0" fmla="*/ 236 w 269"/>
              <a:gd name="T1" fmla="*/ 0 h 114"/>
              <a:gd name="T2" fmla="*/ 72 w 269"/>
              <a:gd name="T3" fmla="*/ 0 h 114"/>
              <a:gd name="T4" fmla="*/ 0 w 269"/>
              <a:gd name="T5" fmla="*/ 59 h 114"/>
              <a:gd name="T6" fmla="*/ 27 w 269"/>
              <a:gd name="T7" fmla="*/ 114 h 114"/>
              <a:gd name="T8" fmla="*/ 269 w 269"/>
              <a:gd name="T9" fmla="*/ 114 h 114"/>
              <a:gd name="T10" fmla="*/ 269 w 269"/>
              <a:gd name="T11" fmla="*/ 34 h 114"/>
              <a:gd name="T12" fmla="*/ 236 w 26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269" h="114">
                <a:moveTo>
                  <a:pt x="236" y="0"/>
                </a:moveTo>
                <a:cubicBezTo>
                  <a:pt x="72" y="0"/>
                  <a:pt x="72" y="0"/>
                  <a:pt x="72" y="0"/>
                </a:cubicBezTo>
                <a:cubicBezTo>
                  <a:pt x="0" y="59"/>
                  <a:pt x="0" y="59"/>
                  <a:pt x="0" y="59"/>
                </a:cubicBezTo>
                <a:cubicBezTo>
                  <a:pt x="27" y="114"/>
                  <a:pt x="27" y="114"/>
                  <a:pt x="27" y="114"/>
                </a:cubicBezTo>
                <a:cubicBezTo>
                  <a:pt x="269" y="114"/>
                  <a:pt x="269" y="114"/>
                  <a:pt x="269" y="114"/>
                </a:cubicBezTo>
                <a:cubicBezTo>
                  <a:pt x="269" y="34"/>
                  <a:pt x="269" y="34"/>
                  <a:pt x="269" y="34"/>
                </a:cubicBezTo>
                <a:cubicBezTo>
                  <a:pt x="269" y="15"/>
                  <a:pt x="254" y="0"/>
                  <a:pt x="236" y="0"/>
                </a:cubicBezTo>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59" name="Freeform 54"/>
          <p:cNvSpPr>
            <a:spLocks/>
          </p:cNvSpPr>
          <p:nvPr/>
        </p:nvSpPr>
        <p:spPr bwMode="auto">
          <a:xfrm>
            <a:off x="2667687" y="3934268"/>
            <a:ext cx="34920" cy="33334"/>
          </a:xfrm>
          <a:custGeom>
            <a:avLst/>
            <a:gdLst>
              <a:gd name="T0" fmla="*/ 22 w 22"/>
              <a:gd name="T1" fmla="*/ 0 h 21"/>
              <a:gd name="T2" fmla="*/ 0 w 22"/>
              <a:gd name="T3" fmla="*/ 21 h 21"/>
              <a:gd name="T4" fmla="*/ 22 w 22"/>
              <a:gd name="T5" fmla="*/ 21 h 21"/>
              <a:gd name="T6" fmla="*/ 22 w 22"/>
              <a:gd name="T7" fmla="*/ 0 h 21"/>
            </a:gdLst>
            <a:ahLst/>
            <a:cxnLst>
              <a:cxn ang="0">
                <a:pos x="T0" y="T1"/>
              </a:cxn>
              <a:cxn ang="0">
                <a:pos x="T2" y="T3"/>
              </a:cxn>
              <a:cxn ang="0">
                <a:pos x="T4" y="T5"/>
              </a:cxn>
              <a:cxn ang="0">
                <a:pos x="T6" y="T7"/>
              </a:cxn>
            </a:cxnLst>
            <a:rect l="0" t="0" r="r" b="b"/>
            <a:pathLst>
              <a:path w="22" h="21">
                <a:moveTo>
                  <a:pt x="22" y="0"/>
                </a:moveTo>
                <a:lnTo>
                  <a:pt x="0" y="21"/>
                </a:lnTo>
                <a:lnTo>
                  <a:pt x="22" y="21"/>
                </a:lnTo>
                <a:lnTo>
                  <a:pt x="22" y="0"/>
                </a:lnTo>
                <a:close/>
              </a:path>
            </a:pathLst>
          </a:custGeom>
          <a:solidFill>
            <a:srgbClr val="C1C2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60" name="Freeform 55"/>
          <p:cNvSpPr>
            <a:spLocks/>
          </p:cNvSpPr>
          <p:nvPr/>
        </p:nvSpPr>
        <p:spPr bwMode="auto">
          <a:xfrm>
            <a:off x="2667687" y="3934268"/>
            <a:ext cx="34920" cy="33334"/>
          </a:xfrm>
          <a:custGeom>
            <a:avLst/>
            <a:gdLst>
              <a:gd name="T0" fmla="*/ 22 w 22"/>
              <a:gd name="T1" fmla="*/ 0 h 21"/>
              <a:gd name="T2" fmla="*/ 0 w 22"/>
              <a:gd name="T3" fmla="*/ 21 h 21"/>
              <a:gd name="T4" fmla="*/ 22 w 22"/>
              <a:gd name="T5" fmla="*/ 21 h 21"/>
              <a:gd name="T6" fmla="*/ 22 w 22"/>
              <a:gd name="T7" fmla="*/ 0 h 21"/>
            </a:gdLst>
            <a:ahLst/>
            <a:cxnLst>
              <a:cxn ang="0">
                <a:pos x="T0" y="T1"/>
              </a:cxn>
              <a:cxn ang="0">
                <a:pos x="T2" y="T3"/>
              </a:cxn>
              <a:cxn ang="0">
                <a:pos x="T4" y="T5"/>
              </a:cxn>
              <a:cxn ang="0">
                <a:pos x="T6" y="T7"/>
              </a:cxn>
            </a:cxnLst>
            <a:rect l="0" t="0" r="r" b="b"/>
            <a:pathLst>
              <a:path w="22" h="21">
                <a:moveTo>
                  <a:pt x="22" y="0"/>
                </a:moveTo>
                <a:lnTo>
                  <a:pt x="0" y="21"/>
                </a:lnTo>
                <a:lnTo>
                  <a:pt x="22" y="21"/>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61" name="Freeform 56"/>
          <p:cNvSpPr>
            <a:spLocks/>
          </p:cNvSpPr>
          <p:nvPr/>
        </p:nvSpPr>
        <p:spPr bwMode="auto">
          <a:xfrm>
            <a:off x="2635941" y="471520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E8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62" name="Freeform 57"/>
          <p:cNvSpPr>
            <a:spLocks noEditPoints="1"/>
          </p:cNvSpPr>
          <p:nvPr/>
        </p:nvSpPr>
        <p:spPr bwMode="auto">
          <a:xfrm>
            <a:off x="1896272" y="4037442"/>
            <a:ext cx="806336" cy="677767"/>
          </a:xfrm>
          <a:custGeom>
            <a:avLst/>
            <a:gdLst>
              <a:gd name="T0" fmla="*/ 369 w 405"/>
              <a:gd name="T1" fmla="*/ 299 h 340"/>
              <a:gd name="T2" fmla="*/ 216 w 405"/>
              <a:gd name="T3" fmla="*/ 299 h 340"/>
              <a:gd name="T4" fmla="*/ 216 w 405"/>
              <a:gd name="T5" fmla="*/ 175 h 340"/>
              <a:gd name="T6" fmla="*/ 369 w 405"/>
              <a:gd name="T7" fmla="*/ 175 h 340"/>
              <a:gd name="T8" fmla="*/ 369 w 405"/>
              <a:gd name="T9" fmla="*/ 299 h 340"/>
              <a:gd name="T10" fmla="*/ 352 w 405"/>
              <a:gd name="T11" fmla="*/ 0 h 340"/>
              <a:gd name="T12" fmla="*/ 314 w 405"/>
              <a:gd name="T13" fmla="*/ 36 h 340"/>
              <a:gd name="T14" fmla="*/ 369 w 405"/>
              <a:gd name="T15" fmla="*/ 36 h 340"/>
              <a:gd name="T16" fmla="*/ 369 w 405"/>
              <a:gd name="T17" fmla="*/ 161 h 340"/>
              <a:gd name="T18" fmla="*/ 186 w 405"/>
              <a:gd name="T19" fmla="*/ 161 h 340"/>
              <a:gd name="T20" fmla="*/ 171 w 405"/>
              <a:gd name="T21" fmla="*/ 175 h 340"/>
              <a:gd name="T22" fmla="*/ 200 w 405"/>
              <a:gd name="T23" fmla="*/ 175 h 340"/>
              <a:gd name="T24" fmla="*/ 200 w 405"/>
              <a:gd name="T25" fmla="*/ 299 h 340"/>
              <a:gd name="T26" fmla="*/ 46 w 405"/>
              <a:gd name="T27" fmla="*/ 299 h 340"/>
              <a:gd name="T28" fmla="*/ 46 w 405"/>
              <a:gd name="T29" fmla="*/ 296 h 340"/>
              <a:gd name="T30" fmla="*/ 0 w 405"/>
              <a:gd name="T31" fmla="*/ 340 h 340"/>
              <a:gd name="T32" fmla="*/ 372 w 405"/>
              <a:gd name="T33" fmla="*/ 340 h 340"/>
              <a:gd name="T34" fmla="*/ 372 w 405"/>
              <a:gd name="T35" fmla="*/ 340 h 340"/>
              <a:gd name="T36" fmla="*/ 405 w 405"/>
              <a:gd name="T37" fmla="*/ 307 h 340"/>
              <a:gd name="T38" fmla="*/ 405 w 405"/>
              <a:gd name="T39" fmla="*/ 0 h 340"/>
              <a:gd name="T40" fmla="*/ 352 w 405"/>
              <a:gd name="T4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5" h="340">
                <a:moveTo>
                  <a:pt x="369" y="299"/>
                </a:moveTo>
                <a:cubicBezTo>
                  <a:pt x="216" y="299"/>
                  <a:pt x="216" y="299"/>
                  <a:pt x="216" y="299"/>
                </a:cubicBezTo>
                <a:cubicBezTo>
                  <a:pt x="216" y="175"/>
                  <a:pt x="216" y="175"/>
                  <a:pt x="216" y="175"/>
                </a:cubicBezTo>
                <a:cubicBezTo>
                  <a:pt x="369" y="175"/>
                  <a:pt x="369" y="175"/>
                  <a:pt x="369" y="175"/>
                </a:cubicBezTo>
                <a:cubicBezTo>
                  <a:pt x="369" y="299"/>
                  <a:pt x="369" y="299"/>
                  <a:pt x="369" y="299"/>
                </a:cubicBezTo>
                <a:moveTo>
                  <a:pt x="352" y="0"/>
                </a:moveTo>
                <a:cubicBezTo>
                  <a:pt x="314" y="36"/>
                  <a:pt x="314" y="36"/>
                  <a:pt x="314" y="36"/>
                </a:cubicBezTo>
                <a:cubicBezTo>
                  <a:pt x="369" y="36"/>
                  <a:pt x="369" y="36"/>
                  <a:pt x="369" y="36"/>
                </a:cubicBezTo>
                <a:cubicBezTo>
                  <a:pt x="369" y="161"/>
                  <a:pt x="369" y="161"/>
                  <a:pt x="369" y="161"/>
                </a:cubicBezTo>
                <a:cubicBezTo>
                  <a:pt x="186" y="161"/>
                  <a:pt x="186" y="161"/>
                  <a:pt x="186" y="161"/>
                </a:cubicBezTo>
                <a:cubicBezTo>
                  <a:pt x="171" y="175"/>
                  <a:pt x="171" y="175"/>
                  <a:pt x="171" y="175"/>
                </a:cubicBezTo>
                <a:cubicBezTo>
                  <a:pt x="200" y="175"/>
                  <a:pt x="200" y="175"/>
                  <a:pt x="200" y="175"/>
                </a:cubicBezTo>
                <a:cubicBezTo>
                  <a:pt x="200" y="299"/>
                  <a:pt x="200" y="299"/>
                  <a:pt x="200" y="299"/>
                </a:cubicBezTo>
                <a:cubicBezTo>
                  <a:pt x="46" y="299"/>
                  <a:pt x="46" y="299"/>
                  <a:pt x="46" y="299"/>
                </a:cubicBezTo>
                <a:cubicBezTo>
                  <a:pt x="46" y="296"/>
                  <a:pt x="46" y="296"/>
                  <a:pt x="46" y="296"/>
                </a:cubicBezTo>
                <a:cubicBezTo>
                  <a:pt x="0" y="340"/>
                  <a:pt x="0" y="340"/>
                  <a:pt x="0" y="340"/>
                </a:cubicBezTo>
                <a:cubicBezTo>
                  <a:pt x="372" y="340"/>
                  <a:pt x="372" y="340"/>
                  <a:pt x="372" y="340"/>
                </a:cubicBezTo>
                <a:cubicBezTo>
                  <a:pt x="372" y="340"/>
                  <a:pt x="372" y="340"/>
                  <a:pt x="372" y="340"/>
                </a:cubicBezTo>
                <a:cubicBezTo>
                  <a:pt x="390" y="340"/>
                  <a:pt x="405" y="325"/>
                  <a:pt x="405" y="307"/>
                </a:cubicBezTo>
                <a:cubicBezTo>
                  <a:pt x="405" y="0"/>
                  <a:pt x="405" y="0"/>
                  <a:pt x="405" y="0"/>
                </a:cubicBezTo>
                <a:cubicBezTo>
                  <a:pt x="352" y="0"/>
                  <a:pt x="352" y="0"/>
                  <a:pt x="352" y="0"/>
                </a:cubicBezTo>
              </a:path>
            </a:pathLst>
          </a:custGeom>
          <a:solidFill>
            <a:srgbClr val="E8C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63" name="Freeform 58"/>
          <p:cNvSpPr>
            <a:spLocks/>
          </p:cNvSpPr>
          <p:nvPr/>
        </p:nvSpPr>
        <p:spPr bwMode="auto">
          <a:xfrm>
            <a:off x="2021666" y="4108868"/>
            <a:ext cx="119046" cy="203172"/>
          </a:xfrm>
          <a:custGeom>
            <a:avLst/>
            <a:gdLst>
              <a:gd name="T0" fmla="*/ 10 w 75"/>
              <a:gd name="T1" fmla="*/ 0 h 128"/>
              <a:gd name="T2" fmla="*/ 0 w 75"/>
              <a:gd name="T3" fmla="*/ 18 h 128"/>
              <a:gd name="T4" fmla="*/ 75 w 75"/>
              <a:gd name="T5" fmla="*/ 128 h 128"/>
              <a:gd name="T6" fmla="*/ 50 w 75"/>
              <a:gd name="T7" fmla="*/ 32 h 128"/>
              <a:gd name="T8" fmla="*/ 75 w 75"/>
              <a:gd name="T9" fmla="*/ 0 h 128"/>
              <a:gd name="T10" fmla="*/ 10 w 75"/>
              <a:gd name="T11" fmla="*/ 0 h 128"/>
            </a:gdLst>
            <a:ahLst/>
            <a:cxnLst>
              <a:cxn ang="0">
                <a:pos x="T0" y="T1"/>
              </a:cxn>
              <a:cxn ang="0">
                <a:pos x="T2" y="T3"/>
              </a:cxn>
              <a:cxn ang="0">
                <a:pos x="T4" y="T5"/>
              </a:cxn>
              <a:cxn ang="0">
                <a:pos x="T6" y="T7"/>
              </a:cxn>
              <a:cxn ang="0">
                <a:pos x="T8" y="T9"/>
              </a:cxn>
              <a:cxn ang="0">
                <a:pos x="T10" y="T11"/>
              </a:cxn>
            </a:cxnLst>
            <a:rect l="0" t="0" r="r" b="b"/>
            <a:pathLst>
              <a:path w="75" h="128">
                <a:moveTo>
                  <a:pt x="10" y="0"/>
                </a:moveTo>
                <a:lnTo>
                  <a:pt x="0" y="18"/>
                </a:lnTo>
                <a:lnTo>
                  <a:pt x="75" y="128"/>
                </a:lnTo>
                <a:lnTo>
                  <a:pt x="50" y="32"/>
                </a:lnTo>
                <a:lnTo>
                  <a:pt x="75"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64" name="Freeform 59"/>
          <p:cNvSpPr>
            <a:spLocks/>
          </p:cNvSpPr>
          <p:nvPr/>
        </p:nvSpPr>
        <p:spPr bwMode="auto">
          <a:xfrm>
            <a:off x="2021666" y="4108868"/>
            <a:ext cx="119046" cy="203172"/>
          </a:xfrm>
          <a:custGeom>
            <a:avLst/>
            <a:gdLst>
              <a:gd name="T0" fmla="*/ 10 w 75"/>
              <a:gd name="T1" fmla="*/ 0 h 128"/>
              <a:gd name="T2" fmla="*/ 0 w 75"/>
              <a:gd name="T3" fmla="*/ 18 h 128"/>
              <a:gd name="T4" fmla="*/ 75 w 75"/>
              <a:gd name="T5" fmla="*/ 128 h 128"/>
              <a:gd name="T6" fmla="*/ 50 w 75"/>
              <a:gd name="T7" fmla="*/ 32 h 128"/>
              <a:gd name="T8" fmla="*/ 75 w 75"/>
              <a:gd name="T9" fmla="*/ 0 h 128"/>
              <a:gd name="T10" fmla="*/ 10 w 75"/>
              <a:gd name="T11" fmla="*/ 0 h 128"/>
            </a:gdLst>
            <a:ahLst/>
            <a:cxnLst>
              <a:cxn ang="0">
                <a:pos x="T0" y="T1"/>
              </a:cxn>
              <a:cxn ang="0">
                <a:pos x="T2" y="T3"/>
              </a:cxn>
              <a:cxn ang="0">
                <a:pos x="T4" y="T5"/>
              </a:cxn>
              <a:cxn ang="0">
                <a:pos x="T6" y="T7"/>
              </a:cxn>
              <a:cxn ang="0">
                <a:pos x="T8" y="T9"/>
              </a:cxn>
              <a:cxn ang="0">
                <a:pos x="T10" y="T11"/>
              </a:cxn>
            </a:cxnLst>
            <a:rect l="0" t="0" r="r" b="b"/>
            <a:pathLst>
              <a:path w="75" h="128">
                <a:moveTo>
                  <a:pt x="10" y="0"/>
                </a:moveTo>
                <a:lnTo>
                  <a:pt x="0" y="18"/>
                </a:lnTo>
                <a:lnTo>
                  <a:pt x="75" y="128"/>
                </a:lnTo>
                <a:lnTo>
                  <a:pt x="50" y="32"/>
                </a:lnTo>
                <a:lnTo>
                  <a:pt x="75"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65" name="Freeform 60"/>
          <p:cNvSpPr>
            <a:spLocks/>
          </p:cNvSpPr>
          <p:nvPr/>
        </p:nvSpPr>
        <p:spPr bwMode="auto">
          <a:xfrm>
            <a:off x="1986746" y="4108868"/>
            <a:ext cx="534912" cy="249203"/>
          </a:xfrm>
          <a:custGeom>
            <a:avLst/>
            <a:gdLst>
              <a:gd name="T0" fmla="*/ 0 w 337"/>
              <a:gd name="T1" fmla="*/ 0 h 157"/>
              <a:gd name="T2" fmla="*/ 0 w 337"/>
              <a:gd name="T3" fmla="*/ 157 h 157"/>
              <a:gd name="T4" fmla="*/ 176 w 337"/>
              <a:gd name="T5" fmla="*/ 157 h 157"/>
              <a:gd name="T6" fmla="*/ 337 w 337"/>
              <a:gd name="T7" fmla="*/ 0 h 157"/>
              <a:gd name="T8" fmla="*/ 97 w 337"/>
              <a:gd name="T9" fmla="*/ 0 h 157"/>
              <a:gd name="T10" fmla="*/ 72 w 337"/>
              <a:gd name="T11" fmla="*/ 32 h 157"/>
              <a:gd name="T12" fmla="*/ 97 w 337"/>
              <a:gd name="T13" fmla="*/ 128 h 157"/>
              <a:gd name="T14" fmla="*/ 22 w 337"/>
              <a:gd name="T15" fmla="*/ 18 h 157"/>
              <a:gd name="T16" fmla="*/ 32 w 337"/>
              <a:gd name="T17" fmla="*/ 0 h 157"/>
              <a:gd name="T18" fmla="*/ 0 w 337"/>
              <a:gd name="T1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7" h="157">
                <a:moveTo>
                  <a:pt x="0" y="0"/>
                </a:moveTo>
                <a:lnTo>
                  <a:pt x="0" y="157"/>
                </a:lnTo>
                <a:lnTo>
                  <a:pt x="176" y="157"/>
                </a:lnTo>
                <a:lnTo>
                  <a:pt x="337" y="0"/>
                </a:lnTo>
                <a:lnTo>
                  <a:pt x="97" y="0"/>
                </a:lnTo>
                <a:lnTo>
                  <a:pt x="72" y="32"/>
                </a:lnTo>
                <a:lnTo>
                  <a:pt x="97" y="128"/>
                </a:lnTo>
                <a:lnTo>
                  <a:pt x="22" y="18"/>
                </a:lnTo>
                <a:lnTo>
                  <a:pt x="32" y="0"/>
                </a:lnTo>
                <a:lnTo>
                  <a:pt x="0" y="0"/>
                </a:lnTo>
                <a:close/>
              </a:path>
            </a:pathLst>
          </a:custGeom>
          <a:solidFill>
            <a:srgbClr val="FED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66" name="Freeform 61"/>
          <p:cNvSpPr>
            <a:spLocks/>
          </p:cNvSpPr>
          <p:nvPr/>
        </p:nvSpPr>
        <p:spPr bwMode="auto">
          <a:xfrm>
            <a:off x="1986746" y="4108868"/>
            <a:ext cx="534912" cy="249203"/>
          </a:xfrm>
          <a:custGeom>
            <a:avLst/>
            <a:gdLst>
              <a:gd name="T0" fmla="*/ 0 w 337"/>
              <a:gd name="T1" fmla="*/ 0 h 157"/>
              <a:gd name="T2" fmla="*/ 0 w 337"/>
              <a:gd name="T3" fmla="*/ 157 h 157"/>
              <a:gd name="T4" fmla="*/ 176 w 337"/>
              <a:gd name="T5" fmla="*/ 157 h 157"/>
              <a:gd name="T6" fmla="*/ 337 w 337"/>
              <a:gd name="T7" fmla="*/ 0 h 157"/>
              <a:gd name="T8" fmla="*/ 97 w 337"/>
              <a:gd name="T9" fmla="*/ 0 h 157"/>
              <a:gd name="T10" fmla="*/ 72 w 337"/>
              <a:gd name="T11" fmla="*/ 32 h 157"/>
              <a:gd name="T12" fmla="*/ 97 w 337"/>
              <a:gd name="T13" fmla="*/ 128 h 157"/>
              <a:gd name="T14" fmla="*/ 22 w 337"/>
              <a:gd name="T15" fmla="*/ 18 h 157"/>
              <a:gd name="T16" fmla="*/ 32 w 337"/>
              <a:gd name="T17" fmla="*/ 0 h 157"/>
              <a:gd name="T18" fmla="*/ 0 w 337"/>
              <a:gd name="T1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7" h="157">
                <a:moveTo>
                  <a:pt x="0" y="0"/>
                </a:moveTo>
                <a:lnTo>
                  <a:pt x="0" y="157"/>
                </a:lnTo>
                <a:lnTo>
                  <a:pt x="176" y="157"/>
                </a:lnTo>
                <a:lnTo>
                  <a:pt x="337" y="0"/>
                </a:lnTo>
                <a:lnTo>
                  <a:pt x="97" y="0"/>
                </a:lnTo>
                <a:lnTo>
                  <a:pt x="72" y="32"/>
                </a:lnTo>
                <a:lnTo>
                  <a:pt x="97" y="128"/>
                </a:lnTo>
                <a:lnTo>
                  <a:pt x="22" y="18"/>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67" name="Freeform 62"/>
          <p:cNvSpPr>
            <a:spLocks/>
          </p:cNvSpPr>
          <p:nvPr/>
        </p:nvSpPr>
        <p:spPr bwMode="auto">
          <a:xfrm>
            <a:off x="2266106" y="4108868"/>
            <a:ext cx="365073" cy="249203"/>
          </a:xfrm>
          <a:custGeom>
            <a:avLst/>
            <a:gdLst>
              <a:gd name="T0" fmla="*/ 161 w 230"/>
              <a:gd name="T1" fmla="*/ 0 h 157"/>
              <a:gd name="T2" fmla="*/ 0 w 230"/>
              <a:gd name="T3" fmla="*/ 157 h 157"/>
              <a:gd name="T4" fmla="*/ 230 w 230"/>
              <a:gd name="T5" fmla="*/ 157 h 157"/>
              <a:gd name="T6" fmla="*/ 230 w 230"/>
              <a:gd name="T7" fmla="*/ 0 h 157"/>
              <a:gd name="T8" fmla="*/ 161 w 230"/>
              <a:gd name="T9" fmla="*/ 0 h 157"/>
            </a:gdLst>
            <a:ahLst/>
            <a:cxnLst>
              <a:cxn ang="0">
                <a:pos x="T0" y="T1"/>
              </a:cxn>
              <a:cxn ang="0">
                <a:pos x="T2" y="T3"/>
              </a:cxn>
              <a:cxn ang="0">
                <a:pos x="T4" y="T5"/>
              </a:cxn>
              <a:cxn ang="0">
                <a:pos x="T6" y="T7"/>
              </a:cxn>
              <a:cxn ang="0">
                <a:pos x="T8" y="T9"/>
              </a:cxn>
            </a:cxnLst>
            <a:rect l="0" t="0" r="r" b="b"/>
            <a:pathLst>
              <a:path w="230" h="157">
                <a:moveTo>
                  <a:pt x="161" y="0"/>
                </a:moveTo>
                <a:lnTo>
                  <a:pt x="0" y="157"/>
                </a:lnTo>
                <a:lnTo>
                  <a:pt x="230" y="157"/>
                </a:lnTo>
                <a:lnTo>
                  <a:pt x="230" y="0"/>
                </a:lnTo>
                <a:lnTo>
                  <a:pt x="161" y="0"/>
                </a:lnTo>
                <a:close/>
              </a:path>
            </a:pathLst>
          </a:custGeom>
          <a:solidFill>
            <a:srgbClr val="EDD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68" name="Freeform 63"/>
          <p:cNvSpPr>
            <a:spLocks/>
          </p:cNvSpPr>
          <p:nvPr/>
        </p:nvSpPr>
        <p:spPr bwMode="auto">
          <a:xfrm>
            <a:off x="2266106" y="4108868"/>
            <a:ext cx="365073" cy="249203"/>
          </a:xfrm>
          <a:custGeom>
            <a:avLst/>
            <a:gdLst>
              <a:gd name="T0" fmla="*/ 161 w 230"/>
              <a:gd name="T1" fmla="*/ 0 h 157"/>
              <a:gd name="T2" fmla="*/ 0 w 230"/>
              <a:gd name="T3" fmla="*/ 157 h 157"/>
              <a:gd name="T4" fmla="*/ 230 w 230"/>
              <a:gd name="T5" fmla="*/ 157 h 157"/>
              <a:gd name="T6" fmla="*/ 230 w 230"/>
              <a:gd name="T7" fmla="*/ 0 h 157"/>
              <a:gd name="T8" fmla="*/ 161 w 230"/>
              <a:gd name="T9" fmla="*/ 0 h 157"/>
            </a:gdLst>
            <a:ahLst/>
            <a:cxnLst>
              <a:cxn ang="0">
                <a:pos x="T0" y="T1"/>
              </a:cxn>
              <a:cxn ang="0">
                <a:pos x="T2" y="T3"/>
              </a:cxn>
              <a:cxn ang="0">
                <a:pos x="T4" y="T5"/>
              </a:cxn>
              <a:cxn ang="0">
                <a:pos x="T6" y="T7"/>
              </a:cxn>
              <a:cxn ang="0">
                <a:pos x="T8" y="T9"/>
              </a:cxn>
            </a:cxnLst>
            <a:rect l="0" t="0" r="r" b="b"/>
            <a:pathLst>
              <a:path w="230" h="157">
                <a:moveTo>
                  <a:pt x="161" y="0"/>
                </a:moveTo>
                <a:lnTo>
                  <a:pt x="0" y="157"/>
                </a:lnTo>
                <a:lnTo>
                  <a:pt x="230" y="157"/>
                </a:lnTo>
                <a:lnTo>
                  <a:pt x="230" y="0"/>
                </a:lnTo>
                <a:lnTo>
                  <a:pt x="1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69" name="Rectangle 64"/>
          <p:cNvSpPr>
            <a:spLocks noChangeArrowheads="1"/>
          </p:cNvSpPr>
          <p:nvPr/>
        </p:nvSpPr>
        <p:spPr bwMode="auto">
          <a:xfrm>
            <a:off x="2326423" y="4386642"/>
            <a:ext cx="304756" cy="247615"/>
          </a:xfrm>
          <a:prstGeom prst="rect">
            <a:avLst/>
          </a:prstGeom>
          <a:solidFill>
            <a:srgbClr val="EDD0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70" name="Rectangle 65"/>
          <p:cNvSpPr>
            <a:spLocks noChangeArrowheads="1"/>
          </p:cNvSpPr>
          <p:nvPr/>
        </p:nvSpPr>
        <p:spPr bwMode="auto">
          <a:xfrm>
            <a:off x="2326423" y="4386642"/>
            <a:ext cx="304756" cy="247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71" name="Freeform 66"/>
          <p:cNvSpPr>
            <a:spLocks/>
          </p:cNvSpPr>
          <p:nvPr/>
        </p:nvSpPr>
        <p:spPr bwMode="auto">
          <a:xfrm>
            <a:off x="1986746" y="4386642"/>
            <a:ext cx="249203" cy="241266"/>
          </a:xfrm>
          <a:custGeom>
            <a:avLst/>
            <a:gdLst>
              <a:gd name="T0" fmla="*/ 0 w 157"/>
              <a:gd name="T1" fmla="*/ 0 h 152"/>
              <a:gd name="T2" fmla="*/ 0 w 157"/>
              <a:gd name="T3" fmla="*/ 152 h 152"/>
              <a:gd name="T4" fmla="*/ 157 w 157"/>
              <a:gd name="T5" fmla="*/ 0 h 152"/>
              <a:gd name="T6" fmla="*/ 0 w 157"/>
              <a:gd name="T7" fmla="*/ 0 h 152"/>
            </a:gdLst>
            <a:ahLst/>
            <a:cxnLst>
              <a:cxn ang="0">
                <a:pos x="T0" y="T1"/>
              </a:cxn>
              <a:cxn ang="0">
                <a:pos x="T2" y="T3"/>
              </a:cxn>
              <a:cxn ang="0">
                <a:pos x="T4" y="T5"/>
              </a:cxn>
              <a:cxn ang="0">
                <a:pos x="T6" y="T7"/>
              </a:cxn>
            </a:cxnLst>
            <a:rect l="0" t="0" r="r" b="b"/>
            <a:pathLst>
              <a:path w="157" h="152">
                <a:moveTo>
                  <a:pt x="0" y="0"/>
                </a:moveTo>
                <a:lnTo>
                  <a:pt x="0" y="152"/>
                </a:lnTo>
                <a:lnTo>
                  <a:pt x="157" y="0"/>
                </a:lnTo>
                <a:lnTo>
                  <a:pt x="0" y="0"/>
                </a:lnTo>
                <a:close/>
              </a:path>
            </a:pathLst>
          </a:custGeom>
          <a:solidFill>
            <a:srgbClr val="FED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72" name="Freeform 67"/>
          <p:cNvSpPr>
            <a:spLocks/>
          </p:cNvSpPr>
          <p:nvPr/>
        </p:nvSpPr>
        <p:spPr bwMode="auto">
          <a:xfrm>
            <a:off x="1986746" y="4386642"/>
            <a:ext cx="249203" cy="241266"/>
          </a:xfrm>
          <a:custGeom>
            <a:avLst/>
            <a:gdLst>
              <a:gd name="T0" fmla="*/ 0 w 157"/>
              <a:gd name="T1" fmla="*/ 0 h 152"/>
              <a:gd name="T2" fmla="*/ 0 w 157"/>
              <a:gd name="T3" fmla="*/ 152 h 152"/>
              <a:gd name="T4" fmla="*/ 157 w 157"/>
              <a:gd name="T5" fmla="*/ 0 h 152"/>
              <a:gd name="T6" fmla="*/ 0 w 157"/>
              <a:gd name="T7" fmla="*/ 0 h 152"/>
            </a:gdLst>
            <a:ahLst/>
            <a:cxnLst>
              <a:cxn ang="0">
                <a:pos x="T0" y="T1"/>
              </a:cxn>
              <a:cxn ang="0">
                <a:pos x="T2" y="T3"/>
              </a:cxn>
              <a:cxn ang="0">
                <a:pos x="T4" y="T5"/>
              </a:cxn>
              <a:cxn ang="0">
                <a:pos x="T6" y="T7"/>
              </a:cxn>
            </a:cxnLst>
            <a:rect l="0" t="0" r="r" b="b"/>
            <a:pathLst>
              <a:path w="157" h="152">
                <a:moveTo>
                  <a:pt x="0" y="0"/>
                </a:moveTo>
                <a:lnTo>
                  <a:pt x="0" y="152"/>
                </a:lnTo>
                <a:lnTo>
                  <a:pt x="15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73" name="Freeform 68"/>
          <p:cNvSpPr>
            <a:spLocks/>
          </p:cNvSpPr>
          <p:nvPr/>
        </p:nvSpPr>
        <p:spPr bwMode="auto">
          <a:xfrm>
            <a:off x="1986746" y="4386642"/>
            <a:ext cx="306344" cy="247615"/>
          </a:xfrm>
          <a:custGeom>
            <a:avLst/>
            <a:gdLst>
              <a:gd name="T0" fmla="*/ 157 w 193"/>
              <a:gd name="T1" fmla="*/ 0 h 156"/>
              <a:gd name="T2" fmla="*/ 0 w 193"/>
              <a:gd name="T3" fmla="*/ 152 h 156"/>
              <a:gd name="T4" fmla="*/ 0 w 193"/>
              <a:gd name="T5" fmla="*/ 156 h 156"/>
              <a:gd name="T6" fmla="*/ 193 w 193"/>
              <a:gd name="T7" fmla="*/ 156 h 156"/>
              <a:gd name="T8" fmla="*/ 193 w 193"/>
              <a:gd name="T9" fmla="*/ 0 h 156"/>
              <a:gd name="T10" fmla="*/ 157 w 193"/>
              <a:gd name="T11" fmla="*/ 0 h 156"/>
            </a:gdLst>
            <a:ahLst/>
            <a:cxnLst>
              <a:cxn ang="0">
                <a:pos x="T0" y="T1"/>
              </a:cxn>
              <a:cxn ang="0">
                <a:pos x="T2" y="T3"/>
              </a:cxn>
              <a:cxn ang="0">
                <a:pos x="T4" y="T5"/>
              </a:cxn>
              <a:cxn ang="0">
                <a:pos x="T6" y="T7"/>
              </a:cxn>
              <a:cxn ang="0">
                <a:pos x="T8" y="T9"/>
              </a:cxn>
              <a:cxn ang="0">
                <a:pos x="T10" y="T11"/>
              </a:cxn>
            </a:cxnLst>
            <a:rect l="0" t="0" r="r" b="b"/>
            <a:pathLst>
              <a:path w="193" h="156">
                <a:moveTo>
                  <a:pt x="157" y="0"/>
                </a:moveTo>
                <a:lnTo>
                  <a:pt x="0" y="152"/>
                </a:lnTo>
                <a:lnTo>
                  <a:pt x="0" y="156"/>
                </a:lnTo>
                <a:lnTo>
                  <a:pt x="193" y="156"/>
                </a:lnTo>
                <a:lnTo>
                  <a:pt x="193" y="0"/>
                </a:lnTo>
                <a:lnTo>
                  <a:pt x="157" y="0"/>
                </a:lnTo>
                <a:close/>
              </a:path>
            </a:pathLst>
          </a:custGeom>
          <a:solidFill>
            <a:srgbClr val="EDD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74" name="Freeform 69"/>
          <p:cNvSpPr>
            <a:spLocks/>
          </p:cNvSpPr>
          <p:nvPr/>
        </p:nvSpPr>
        <p:spPr bwMode="auto">
          <a:xfrm>
            <a:off x="1986746" y="4386642"/>
            <a:ext cx="306344" cy="247615"/>
          </a:xfrm>
          <a:custGeom>
            <a:avLst/>
            <a:gdLst>
              <a:gd name="T0" fmla="*/ 157 w 193"/>
              <a:gd name="T1" fmla="*/ 0 h 156"/>
              <a:gd name="T2" fmla="*/ 0 w 193"/>
              <a:gd name="T3" fmla="*/ 152 h 156"/>
              <a:gd name="T4" fmla="*/ 0 w 193"/>
              <a:gd name="T5" fmla="*/ 156 h 156"/>
              <a:gd name="T6" fmla="*/ 193 w 193"/>
              <a:gd name="T7" fmla="*/ 156 h 156"/>
              <a:gd name="T8" fmla="*/ 193 w 193"/>
              <a:gd name="T9" fmla="*/ 0 h 156"/>
              <a:gd name="T10" fmla="*/ 157 w 193"/>
              <a:gd name="T11" fmla="*/ 0 h 156"/>
            </a:gdLst>
            <a:ahLst/>
            <a:cxnLst>
              <a:cxn ang="0">
                <a:pos x="T0" y="T1"/>
              </a:cxn>
              <a:cxn ang="0">
                <a:pos x="T2" y="T3"/>
              </a:cxn>
              <a:cxn ang="0">
                <a:pos x="T4" y="T5"/>
              </a:cxn>
              <a:cxn ang="0">
                <a:pos x="T6" y="T7"/>
              </a:cxn>
              <a:cxn ang="0">
                <a:pos x="T8" y="T9"/>
              </a:cxn>
              <a:cxn ang="0">
                <a:pos x="T10" y="T11"/>
              </a:cxn>
            </a:cxnLst>
            <a:rect l="0" t="0" r="r" b="b"/>
            <a:pathLst>
              <a:path w="193" h="156">
                <a:moveTo>
                  <a:pt x="157" y="0"/>
                </a:moveTo>
                <a:lnTo>
                  <a:pt x="0" y="152"/>
                </a:lnTo>
                <a:lnTo>
                  <a:pt x="0" y="156"/>
                </a:lnTo>
                <a:lnTo>
                  <a:pt x="193" y="156"/>
                </a:lnTo>
                <a:lnTo>
                  <a:pt x="193" y="0"/>
                </a:lnTo>
                <a:lnTo>
                  <a:pt x="1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75" name="Freeform 70"/>
          <p:cNvSpPr>
            <a:spLocks/>
          </p:cNvSpPr>
          <p:nvPr/>
        </p:nvSpPr>
        <p:spPr bwMode="auto">
          <a:xfrm>
            <a:off x="1648657" y="4108869"/>
            <a:ext cx="306344" cy="525389"/>
          </a:xfrm>
          <a:custGeom>
            <a:avLst/>
            <a:gdLst>
              <a:gd name="T0" fmla="*/ 1 w 193"/>
              <a:gd name="T1" fmla="*/ 0 h 331"/>
              <a:gd name="T2" fmla="*/ 0 w 193"/>
              <a:gd name="T3" fmla="*/ 331 h 331"/>
              <a:gd name="T4" fmla="*/ 193 w 193"/>
              <a:gd name="T5" fmla="*/ 331 h 331"/>
              <a:gd name="T6" fmla="*/ 193 w 193"/>
              <a:gd name="T7" fmla="*/ 0 h 331"/>
              <a:gd name="T8" fmla="*/ 1 w 193"/>
              <a:gd name="T9" fmla="*/ 0 h 331"/>
            </a:gdLst>
            <a:ahLst/>
            <a:cxnLst>
              <a:cxn ang="0">
                <a:pos x="T0" y="T1"/>
              </a:cxn>
              <a:cxn ang="0">
                <a:pos x="T2" y="T3"/>
              </a:cxn>
              <a:cxn ang="0">
                <a:pos x="T4" y="T5"/>
              </a:cxn>
              <a:cxn ang="0">
                <a:pos x="T6" y="T7"/>
              </a:cxn>
              <a:cxn ang="0">
                <a:pos x="T8" y="T9"/>
              </a:cxn>
            </a:cxnLst>
            <a:rect l="0" t="0" r="r" b="b"/>
            <a:pathLst>
              <a:path w="193" h="331">
                <a:moveTo>
                  <a:pt x="1" y="0"/>
                </a:moveTo>
                <a:lnTo>
                  <a:pt x="0" y="331"/>
                </a:lnTo>
                <a:lnTo>
                  <a:pt x="193" y="331"/>
                </a:lnTo>
                <a:lnTo>
                  <a:pt x="193" y="0"/>
                </a:lnTo>
                <a:lnTo>
                  <a:pt x="1" y="0"/>
                </a:lnTo>
                <a:close/>
              </a:path>
            </a:pathLst>
          </a:custGeom>
          <a:solidFill>
            <a:srgbClr val="FED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76" name="Freeform 71"/>
          <p:cNvSpPr>
            <a:spLocks/>
          </p:cNvSpPr>
          <p:nvPr/>
        </p:nvSpPr>
        <p:spPr bwMode="auto">
          <a:xfrm>
            <a:off x="1648657" y="4108869"/>
            <a:ext cx="306344" cy="525389"/>
          </a:xfrm>
          <a:custGeom>
            <a:avLst/>
            <a:gdLst>
              <a:gd name="T0" fmla="*/ 1 w 193"/>
              <a:gd name="T1" fmla="*/ 0 h 331"/>
              <a:gd name="T2" fmla="*/ 0 w 193"/>
              <a:gd name="T3" fmla="*/ 331 h 331"/>
              <a:gd name="T4" fmla="*/ 193 w 193"/>
              <a:gd name="T5" fmla="*/ 331 h 331"/>
              <a:gd name="T6" fmla="*/ 193 w 193"/>
              <a:gd name="T7" fmla="*/ 0 h 331"/>
              <a:gd name="T8" fmla="*/ 1 w 193"/>
              <a:gd name="T9" fmla="*/ 0 h 331"/>
            </a:gdLst>
            <a:ahLst/>
            <a:cxnLst>
              <a:cxn ang="0">
                <a:pos x="T0" y="T1"/>
              </a:cxn>
              <a:cxn ang="0">
                <a:pos x="T2" y="T3"/>
              </a:cxn>
              <a:cxn ang="0">
                <a:pos x="T4" y="T5"/>
              </a:cxn>
              <a:cxn ang="0">
                <a:pos x="T6" y="T7"/>
              </a:cxn>
              <a:cxn ang="0">
                <a:pos x="T8" y="T9"/>
              </a:cxn>
            </a:cxnLst>
            <a:rect l="0" t="0" r="r" b="b"/>
            <a:pathLst>
              <a:path w="193" h="331">
                <a:moveTo>
                  <a:pt x="1" y="0"/>
                </a:moveTo>
                <a:lnTo>
                  <a:pt x="0" y="331"/>
                </a:lnTo>
                <a:lnTo>
                  <a:pt x="193" y="331"/>
                </a:lnTo>
                <a:lnTo>
                  <a:pt x="193"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78" name="Oval 72"/>
          <p:cNvSpPr>
            <a:spLocks noChangeArrowheads="1"/>
          </p:cNvSpPr>
          <p:nvPr/>
        </p:nvSpPr>
        <p:spPr bwMode="auto">
          <a:xfrm>
            <a:off x="2566101" y="3826333"/>
            <a:ext cx="65079" cy="63491"/>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79" name="Oval 73"/>
          <p:cNvSpPr>
            <a:spLocks noChangeArrowheads="1"/>
          </p:cNvSpPr>
          <p:nvPr/>
        </p:nvSpPr>
        <p:spPr bwMode="auto">
          <a:xfrm>
            <a:off x="2478801" y="3826333"/>
            <a:ext cx="63491" cy="63491"/>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80" name="Oval 74"/>
          <p:cNvSpPr>
            <a:spLocks noChangeArrowheads="1"/>
          </p:cNvSpPr>
          <p:nvPr/>
        </p:nvSpPr>
        <p:spPr bwMode="auto">
          <a:xfrm>
            <a:off x="2389913" y="3826333"/>
            <a:ext cx="63491" cy="63491"/>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81" name="Freeform 75"/>
          <p:cNvSpPr>
            <a:spLocks/>
          </p:cNvSpPr>
          <p:nvPr/>
        </p:nvSpPr>
        <p:spPr bwMode="auto">
          <a:xfrm>
            <a:off x="2197853" y="3967602"/>
            <a:ext cx="469834" cy="69840"/>
          </a:xfrm>
          <a:custGeom>
            <a:avLst/>
            <a:gdLst>
              <a:gd name="T0" fmla="*/ 14 w 296"/>
              <a:gd name="T1" fmla="*/ 0 h 44"/>
              <a:gd name="T2" fmla="*/ 22 w 296"/>
              <a:gd name="T3" fmla="*/ 18 h 44"/>
              <a:gd name="T4" fmla="*/ 0 w 296"/>
              <a:gd name="T5" fmla="*/ 44 h 44"/>
              <a:gd name="T6" fmla="*/ 251 w 296"/>
              <a:gd name="T7" fmla="*/ 44 h 44"/>
              <a:gd name="T8" fmla="*/ 296 w 296"/>
              <a:gd name="T9" fmla="*/ 0 h 44"/>
              <a:gd name="T10" fmla="*/ 14 w 296"/>
              <a:gd name="T11" fmla="*/ 0 h 44"/>
            </a:gdLst>
            <a:ahLst/>
            <a:cxnLst>
              <a:cxn ang="0">
                <a:pos x="T0" y="T1"/>
              </a:cxn>
              <a:cxn ang="0">
                <a:pos x="T2" y="T3"/>
              </a:cxn>
              <a:cxn ang="0">
                <a:pos x="T4" y="T5"/>
              </a:cxn>
              <a:cxn ang="0">
                <a:pos x="T6" y="T7"/>
              </a:cxn>
              <a:cxn ang="0">
                <a:pos x="T8" y="T9"/>
              </a:cxn>
              <a:cxn ang="0">
                <a:pos x="T10" y="T11"/>
              </a:cxn>
            </a:cxnLst>
            <a:rect l="0" t="0" r="r" b="b"/>
            <a:pathLst>
              <a:path w="296" h="44">
                <a:moveTo>
                  <a:pt x="14" y="0"/>
                </a:moveTo>
                <a:lnTo>
                  <a:pt x="22" y="18"/>
                </a:lnTo>
                <a:lnTo>
                  <a:pt x="0" y="44"/>
                </a:lnTo>
                <a:lnTo>
                  <a:pt x="251" y="44"/>
                </a:lnTo>
                <a:lnTo>
                  <a:pt x="296" y="0"/>
                </a:lnTo>
                <a:lnTo>
                  <a:pt x="14" y="0"/>
                </a:lnTo>
                <a:close/>
              </a:path>
            </a:pathLst>
          </a:custGeom>
          <a:solidFill>
            <a:srgbClr val="D9B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82" name="Freeform 76"/>
          <p:cNvSpPr>
            <a:spLocks/>
          </p:cNvSpPr>
          <p:nvPr/>
        </p:nvSpPr>
        <p:spPr bwMode="auto">
          <a:xfrm>
            <a:off x="2197853" y="3967602"/>
            <a:ext cx="469834" cy="69840"/>
          </a:xfrm>
          <a:custGeom>
            <a:avLst/>
            <a:gdLst>
              <a:gd name="T0" fmla="*/ 14 w 296"/>
              <a:gd name="T1" fmla="*/ 0 h 44"/>
              <a:gd name="T2" fmla="*/ 22 w 296"/>
              <a:gd name="T3" fmla="*/ 18 h 44"/>
              <a:gd name="T4" fmla="*/ 0 w 296"/>
              <a:gd name="T5" fmla="*/ 44 h 44"/>
              <a:gd name="T6" fmla="*/ 251 w 296"/>
              <a:gd name="T7" fmla="*/ 44 h 44"/>
              <a:gd name="T8" fmla="*/ 296 w 296"/>
              <a:gd name="T9" fmla="*/ 0 h 44"/>
              <a:gd name="T10" fmla="*/ 14 w 296"/>
              <a:gd name="T11" fmla="*/ 0 h 44"/>
            </a:gdLst>
            <a:ahLst/>
            <a:cxnLst>
              <a:cxn ang="0">
                <a:pos x="T0" y="T1"/>
              </a:cxn>
              <a:cxn ang="0">
                <a:pos x="T2" y="T3"/>
              </a:cxn>
              <a:cxn ang="0">
                <a:pos x="T4" y="T5"/>
              </a:cxn>
              <a:cxn ang="0">
                <a:pos x="T6" y="T7"/>
              </a:cxn>
              <a:cxn ang="0">
                <a:pos x="T8" y="T9"/>
              </a:cxn>
              <a:cxn ang="0">
                <a:pos x="T10" y="T11"/>
              </a:cxn>
            </a:cxnLst>
            <a:rect l="0" t="0" r="r" b="b"/>
            <a:pathLst>
              <a:path w="296" h="44">
                <a:moveTo>
                  <a:pt x="14" y="0"/>
                </a:moveTo>
                <a:lnTo>
                  <a:pt x="22" y="18"/>
                </a:lnTo>
                <a:lnTo>
                  <a:pt x="0" y="44"/>
                </a:lnTo>
                <a:lnTo>
                  <a:pt x="251" y="44"/>
                </a:lnTo>
                <a:lnTo>
                  <a:pt x="296"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83" name="Freeform 77"/>
          <p:cNvSpPr>
            <a:spLocks/>
          </p:cNvSpPr>
          <p:nvPr/>
        </p:nvSpPr>
        <p:spPr bwMode="auto">
          <a:xfrm>
            <a:off x="2702607" y="3967602"/>
            <a:ext cx="0" cy="69840"/>
          </a:xfrm>
          <a:custGeom>
            <a:avLst/>
            <a:gdLst>
              <a:gd name="T0" fmla="*/ 0 h 44"/>
              <a:gd name="T1" fmla="*/ 44 h 44"/>
              <a:gd name="T2" fmla="*/ 0 h 44"/>
            </a:gdLst>
            <a:ahLst/>
            <a:cxnLst>
              <a:cxn ang="0">
                <a:pos x="0" y="T0"/>
              </a:cxn>
              <a:cxn ang="0">
                <a:pos x="0" y="T1"/>
              </a:cxn>
              <a:cxn ang="0">
                <a:pos x="0" y="T2"/>
              </a:cxn>
            </a:cxnLst>
            <a:rect l="0" t="0" r="r" b="b"/>
            <a:pathLst>
              <a:path h="44">
                <a:moveTo>
                  <a:pt x="0" y="0"/>
                </a:moveTo>
                <a:lnTo>
                  <a:pt x="0" y="44"/>
                </a:lnTo>
                <a:lnTo>
                  <a:pt x="0" y="0"/>
                </a:lnTo>
                <a:close/>
              </a:path>
            </a:pathLst>
          </a:custGeom>
          <a:solidFill>
            <a:srgbClr val="D9B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84" name="Freeform 78"/>
          <p:cNvSpPr>
            <a:spLocks/>
          </p:cNvSpPr>
          <p:nvPr/>
        </p:nvSpPr>
        <p:spPr bwMode="auto">
          <a:xfrm>
            <a:off x="2702607" y="3967602"/>
            <a:ext cx="0" cy="69840"/>
          </a:xfrm>
          <a:custGeom>
            <a:avLst/>
            <a:gdLst>
              <a:gd name="T0" fmla="*/ 0 h 44"/>
              <a:gd name="T1" fmla="*/ 44 h 44"/>
              <a:gd name="T2" fmla="*/ 0 h 44"/>
            </a:gdLst>
            <a:ahLst/>
            <a:cxnLst>
              <a:cxn ang="0">
                <a:pos x="0" y="T0"/>
              </a:cxn>
              <a:cxn ang="0">
                <a:pos x="0" y="T1"/>
              </a:cxn>
              <a:cxn ang="0">
                <a:pos x="0" y="T2"/>
              </a:cxn>
            </a:cxnLst>
            <a:rect l="0" t="0" r="r" b="b"/>
            <a:pathLst>
              <a:path h="44">
                <a:moveTo>
                  <a:pt x="0" y="0"/>
                </a:moveTo>
                <a:lnTo>
                  <a:pt x="0" y="4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85" name="Freeform 79"/>
          <p:cNvSpPr>
            <a:spLocks/>
          </p:cNvSpPr>
          <p:nvPr/>
        </p:nvSpPr>
        <p:spPr bwMode="auto">
          <a:xfrm>
            <a:off x="2596259" y="3967602"/>
            <a:ext cx="106348" cy="69840"/>
          </a:xfrm>
          <a:custGeom>
            <a:avLst/>
            <a:gdLst>
              <a:gd name="T0" fmla="*/ 45 w 67"/>
              <a:gd name="T1" fmla="*/ 0 h 44"/>
              <a:gd name="T2" fmla="*/ 0 w 67"/>
              <a:gd name="T3" fmla="*/ 44 h 44"/>
              <a:gd name="T4" fmla="*/ 67 w 67"/>
              <a:gd name="T5" fmla="*/ 44 h 44"/>
              <a:gd name="T6" fmla="*/ 67 w 67"/>
              <a:gd name="T7" fmla="*/ 0 h 44"/>
              <a:gd name="T8" fmla="*/ 45 w 67"/>
              <a:gd name="T9" fmla="*/ 0 h 44"/>
            </a:gdLst>
            <a:ahLst/>
            <a:cxnLst>
              <a:cxn ang="0">
                <a:pos x="T0" y="T1"/>
              </a:cxn>
              <a:cxn ang="0">
                <a:pos x="T2" y="T3"/>
              </a:cxn>
              <a:cxn ang="0">
                <a:pos x="T4" y="T5"/>
              </a:cxn>
              <a:cxn ang="0">
                <a:pos x="T6" y="T7"/>
              </a:cxn>
              <a:cxn ang="0">
                <a:pos x="T8" y="T9"/>
              </a:cxn>
            </a:cxnLst>
            <a:rect l="0" t="0" r="r" b="b"/>
            <a:pathLst>
              <a:path w="67" h="44">
                <a:moveTo>
                  <a:pt x="45" y="0"/>
                </a:moveTo>
                <a:lnTo>
                  <a:pt x="0" y="44"/>
                </a:lnTo>
                <a:lnTo>
                  <a:pt x="67" y="44"/>
                </a:lnTo>
                <a:lnTo>
                  <a:pt x="67" y="0"/>
                </a:lnTo>
                <a:lnTo>
                  <a:pt x="45" y="0"/>
                </a:lnTo>
                <a:close/>
              </a:path>
            </a:pathLst>
          </a:custGeom>
          <a:solidFill>
            <a:srgbClr val="CCA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86" name="Freeform 80"/>
          <p:cNvSpPr>
            <a:spLocks/>
          </p:cNvSpPr>
          <p:nvPr/>
        </p:nvSpPr>
        <p:spPr bwMode="auto">
          <a:xfrm>
            <a:off x="2596259" y="3967602"/>
            <a:ext cx="106348" cy="69840"/>
          </a:xfrm>
          <a:custGeom>
            <a:avLst/>
            <a:gdLst>
              <a:gd name="T0" fmla="*/ 45 w 67"/>
              <a:gd name="T1" fmla="*/ 0 h 44"/>
              <a:gd name="T2" fmla="*/ 0 w 67"/>
              <a:gd name="T3" fmla="*/ 44 h 44"/>
              <a:gd name="T4" fmla="*/ 67 w 67"/>
              <a:gd name="T5" fmla="*/ 44 h 44"/>
              <a:gd name="T6" fmla="*/ 67 w 67"/>
              <a:gd name="T7" fmla="*/ 0 h 44"/>
              <a:gd name="T8" fmla="*/ 45 w 67"/>
              <a:gd name="T9" fmla="*/ 0 h 44"/>
            </a:gdLst>
            <a:ahLst/>
            <a:cxnLst>
              <a:cxn ang="0">
                <a:pos x="T0" y="T1"/>
              </a:cxn>
              <a:cxn ang="0">
                <a:pos x="T2" y="T3"/>
              </a:cxn>
              <a:cxn ang="0">
                <a:pos x="T4" y="T5"/>
              </a:cxn>
              <a:cxn ang="0">
                <a:pos x="T6" y="T7"/>
              </a:cxn>
              <a:cxn ang="0">
                <a:pos x="T8" y="T9"/>
              </a:cxn>
            </a:cxnLst>
            <a:rect l="0" t="0" r="r" b="b"/>
            <a:pathLst>
              <a:path w="67" h="44">
                <a:moveTo>
                  <a:pt x="45" y="0"/>
                </a:moveTo>
                <a:lnTo>
                  <a:pt x="0" y="44"/>
                </a:lnTo>
                <a:lnTo>
                  <a:pt x="67" y="44"/>
                </a:lnTo>
                <a:lnTo>
                  <a:pt x="67" y="0"/>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87" name="Rectangle 81"/>
          <p:cNvSpPr>
            <a:spLocks noChangeArrowheads="1"/>
          </p:cNvSpPr>
          <p:nvPr/>
        </p:nvSpPr>
        <p:spPr bwMode="auto">
          <a:xfrm>
            <a:off x="2667687" y="3967602"/>
            <a:ext cx="34920" cy="1588"/>
          </a:xfrm>
          <a:prstGeom prst="rect">
            <a:avLst/>
          </a:prstGeom>
          <a:solidFill>
            <a:srgbClr val="ACAB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88" name="Rectangle 82"/>
          <p:cNvSpPr>
            <a:spLocks noChangeArrowheads="1"/>
          </p:cNvSpPr>
          <p:nvPr/>
        </p:nvSpPr>
        <p:spPr bwMode="auto">
          <a:xfrm>
            <a:off x="2667687" y="3967602"/>
            <a:ext cx="3492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89" name="Freeform 83"/>
          <p:cNvSpPr>
            <a:spLocks/>
          </p:cNvSpPr>
          <p:nvPr/>
        </p:nvSpPr>
        <p:spPr bwMode="auto">
          <a:xfrm>
            <a:off x="1570879" y="3967602"/>
            <a:ext cx="0" cy="69840"/>
          </a:xfrm>
          <a:custGeom>
            <a:avLst/>
            <a:gdLst>
              <a:gd name="T0" fmla="*/ 0 h 44"/>
              <a:gd name="T1" fmla="*/ 44 h 44"/>
              <a:gd name="T2" fmla="*/ 0 h 44"/>
              <a:gd name="T3" fmla="*/ 0 h 44"/>
            </a:gdLst>
            <a:ahLst/>
            <a:cxnLst>
              <a:cxn ang="0">
                <a:pos x="0" y="T0"/>
              </a:cxn>
              <a:cxn ang="0">
                <a:pos x="0" y="T1"/>
              </a:cxn>
              <a:cxn ang="0">
                <a:pos x="0" y="T2"/>
              </a:cxn>
              <a:cxn ang="0">
                <a:pos x="0" y="T3"/>
              </a:cxn>
            </a:cxnLst>
            <a:rect l="0" t="0" r="r" b="b"/>
            <a:pathLst>
              <a:path h="44">
                <a:moveTo>
                  <a:pt x="0" y="0"/>
                </a:moveTo>
                <a:lnTo>
                  <a:pt x="0" y="44"/>
                </a:lnTo>
                <a:lnTo>
                  <a:pt x="0" y="0"/>
                </a:lnTo>
                <a:lnTo>
                  <a:pt x="0" y="0"/>
                </a:lnTo>
                <a:close/>
              </a:path>
            </a:pathLst>
          </a:custGeom>
          <a:solidFill>
            <a:srgbClr val="D9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90" name="Freeform 84"/>
          <p:cNvSpPr>
            <a:spLocks/>
          </p:cNvSpPr>
          <p:nvPr/>
        </p:nvSpPr>
        <p:spPr bwMode="auto">
          <a:xfrm>
            <a:off x="1570879" y="3967602"/>
            <a:ext cx="0" cy="69840"/>
          </a:xfrm>
          <a:custGeom>
            <a:avLst/>
            <a:gdLst>
              <a:gd name="T0" fmla="*/ 0 h 44"/>
              <a:gd name="T1" fmla="*/ 44 h 44"/>
              <a:gd name="T2" fmla="*/ 0 h 44"/>
              <a:gd name="T3" fmla="*/ 0 h 44"/>
            </a:gdLst>
            <a:ahLst/>
            <a:cxnLst>
              <a:cxn ang="0">
                <a:pos x="0" y="T0"/>
              </a:cxn>
              <a:cxn ang="0">
                <a:pos x="0" y="T1"/>
              </a:cxn>
              <a:cxn ang="0">
                <a:pos x="0" y="T2"/>
              </a:cxn>
              <a:cxn ang="0">
                <a:pos x="0" y="T3"/>
              </a:cxn>
            </a:cxnLst>
            <a:rect l="0" t="0" r="r" b="b"/>
            <a:pathLst>
              <a:path h="44">
                <a:moveTo>
                  <a:pt x="0" y="0"/>
                </a:moveTo>
                <a:lnTo>
                  <a:pt x="0" y="44"/>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91" name="Freeform 85"/>
          <p:cNvSpPr>
            <a:spLocks/>
          </p:cNvSpPr>
          <p:nvPr/>
        </p:nvSpPr>
        <p:spPr bwMode="auto">
          <a:xfrm>
            <a:off x="1570880" y="3967602"/>
            <a:ext cx="530150" cy="69840"/>
          </a:xfrm>
          <a:custGeom>
            <a:avLst/>
            <a:gdLst>
              <a:gd name="T0" fmla="*/ 0 w 334"/>
              <a:gd name="T1" fmla="*/ 0 h 44"/>
              <a:gd name="T2" fmla="*/ 0 w 334"/>
              <a:gd name="T3" fmla="*/ 44 h 44"/>
              <a:gd name="T4" fmla="*/ 320 w 334"/>
              <a:gd name="T5" fmla="*/ 44 h 44"/>
              <a:gd name="T6" fmla="*/ 334 w 334"/>
              <a:gd name="T7" fmla="*/ 22 h 44"/>
              <a:gd name="T8" fmla="*/ 309 w 334"/>
              <a:gd name="T9" fmla="*/ 0 h 44"/>
              <a:gd name="T10" fmla="*/ 0 w 334"/>
              <a:gd name="T11" fmla="*/ 0 h 44"/>
            </a:gdLst>
            <a:ahLst/>
            <a:cxnLst>
              <a:cxn ang="0">
                <a:pos x="T0" y="T1"/>
              </a:cxn>
              <a:cxn ang="0">
                <a:pos x="T2" y="T3"/>
              </a:cxn>
              <a:cxn ang="0">
                <a:pos x="T4" y="T5"/>
              </a:cxn>
              <a:cxn ang="0">
                <a:pos x="T6" y="T7"/>
              </a:cxn>
              <a:cxn ang="0">
                <a:pos x="T8" y="T9"/>
              </a:cxn>
              <a:cxn ang="0">
                <a:pos x="T10" y="T11"/>
              </a:cxn>
            </a:cxnLst>
            <a:rect l="0" t="0" r="r" b="b"/>
            <a:pathLst>
              <a:path w="334" h="44">
                <a:moveTo>
                  <a:pt x="0" y="0"/>
                </a:moveTo>
                <a:lnTo>
                  <a:pt x="0" y="44"/>
                </a:lnTo>
                <a:lnTo>
                  <a:pt x="320" y="44"/>
                </a:lnTo>
                <a:lnTo>
                  <a:pt x="334" y="22"/>
                </a:lnTo>
                <a:lnTo>
                  <a:pt x="309" y="0"/>
                </a:lnTo>
                <a:lnTo>
                  <a:pt x="0" y="0"/>
                </a:lnTo>
                <a:close/>
              </a:path>
            </a:pathLst>
          </a:custGeom>
          <a:solidFill>
            <a:srgbClr val="D9B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92" name="Freeform 86"/>
          <p:cNvSpPr>
            <a:spLocks/>
          </p:cNvSpPr>
          <p:nvPr/>
        </p:nvSpPr>
        <p:spPr bwMode="auto">
          <a:xfrm>
            <a:off x="1570880" y="3967602"/>
            <a:ext cx="530150" cy="69840"/>
          </a:xfrm>
          <a:custGeom>
            <a:avLst/>
            <a:gdLst>
              <a:gd name="T0" fmla="*/ 0 w 334"/>
              <a:gd name="T1" fmla="*/ 0 h 44"/>
              <a:gd name="T2" fmla="*/ 0 w 334"/>
              <a:gd name="T3" fmla="*/ 44 h 44"/>
              <a:gd name="T4" fmla="*/ 320 w 334"/>
              <a:gd name="T5" fmla="*/ 44 h 44"/>
              <a:gd name="T6" fmla="*/ 334 w 334"/>
              <a:gd name="T7" fmla="*/ 22 h 44"/>
              <a:gd name="T8" fmla="*/ 309 w 334"/>
              <a:gd name="T9" fmla="*/ 0 h 44"/>
              <a:gd name="T10" fmla="*/ 0 w 334"/>
              <a:gd name="T11" fmla="*/ 0 h 44"/>
            </a:gdLst>
            <a:ahLst/>
            <a:cxnLst>
              <a:cxn ang="0">
                <a:pos x="T0" y="T1"/>
              </a:cxn>
              <a:cxn ang="0">
                <a:pos x="T2" y="T3"/>
              </a:cxn>
              <a:cxn ang="0">
                <a:pos x="T4" y="T5"/>
              </a:cxn>
              <a:cxn ang="0">
                <a:pos x="T6" y="T7"/>
              </a:cxn>
              <a:cxn ang="0">
                <a:pos x="T8" y="T9"/>
              </a:cxn>
              <a:cxn ang="0">
                <a:pos x="T10" y="T11"/>
              </a:cxn>
            </a:cxnLst>
            <a:rect l="0" t="0" r="r" b="b"/>
            <a:pathLst>
              <a:path w="334" h="44">
                <a:moveTo>
                  <a:pt x="0" y="0"/>
                </a:moveTo>
                <a:lnTo>
                  <a:pt x="0" y="44"/>
                </a:lnTo>
                <a:lnTo>
                  <a:pt x="320" y="44"/>
                </a:lnTo>
                <a:lnTo>
                  <a:pt x="334" y="22"/>
                </a:lnTo>
                <a:lnTo>
                  <a:pt x="30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93" name="Freeform 87"/>
          <p:cNvSpPr>
            <a:spLocks/>
          </p:cNvSpPr>
          <p:nvPr/>
        </p:nvSpPr>
        <p:spPr bwMode="auto">
          <a:xfrm>
            <a:off x="1570880" y="3967601"/>
            <a:ext cx="490468" cy="0"/>
          </a:xfrm>
          <a:custGeom>
            <a:avLst/>
            <a:gdLst>
              <a:gd name="T0" fmla="*/ 0 w 309"/>
              <a:gd name="T1" fmla="*/ 0 w 309"/>
              <a:gd name="T2" fmla="*/ 0 w 309"/>
              <a:gd name="T3" fmla="*/ 309 w 309"/>
              <a:gd name="T4" fmla="*/ 0 w 309"/>
            </a:gdLst>
            <a:ahLst/>
            <a:cxnLst>
              <a:cxn ang="0">
                <a:pos x="T0" y="0"/>
              </a:cxn>
              <a:cxn ang="0">
                <a:pos x="T1" y="0"/>
              </a:cxn>
              <a:cxn ang="0">
                <a:pos x="T2" y="0"/>
              </a:cxn>
              <a:cxn ang="0">
                <a:pos x="T3" y="0"/>
              </a:cxn>
              <a:cxn ang="0">
                <a:pos x="T4" y="0"/>
              </a:cxn>
            </a:cxnLst>
            <a:rect l="0" t="0" r="r" b="b"/>
            <a:pathLst>
              <a:path w="309">
                <a:moveTo>
                  <a:pt x="0" y="0"/>
                </a:moveTo>
                <a:lnTo>
                  <a:pt x="0" y="0"/>
                </a:lnTo>
                <a:lnTo>
                  <a:pt x="0" y="0"/>
                </a:lnTo>
                <a:lnTo>
                  <a:pt x="309" y="0"/>
                </a:lnTo>
                <a:lnTo>
                  <a:pt x="0"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94" name="Freeform 88"/>
          <p:cNvSpPr>
            <a:spLocks/>
          </p:cNvSpPr>
          <p:nvPr/>
        </p:nvSpPr>
        <p:spPr bwMode="auto">
          <a:xfrm>
            <a:off x="1570880" y="3967601"/>
            <a:ext cx="490468" cy="0"/>
          </a:xfrm>
          <a:custGeom>
            <a:avLst/>
            <a:gdLst>
              <a:gd name="T0" fmla="*/ 0 w 309"/>
              <a:gd name="T1" fmla="*/ 0 w 309"/>
              <a:gd name="T2" fmla="*/ 0 w 309"/>
              <a:gd name="T3" fmla="*/ 309 w 309"/>
              <a:gd name="T4" fmla="*/ 0 w 309"/>
            </a:gdLst>
            <a:ahLst/>
            <a:cxnLst>
              <a:cxn ang="0">
                <a:pos x="T0" y="0"/>
              </a:cxn>
              <a:cxn ang="0">
                <a:pos x="T1" y="0"/>
              </a:cxn>
              <a:cxn ang="0">
                <a:pos x="T2" y="0"/>
              </a:cxn>
              <a:cxn ang="0">
                <a:pos x="T3" y="0"/>
              </a:cxn>
              <a:cxn ang="0">
                <a:pos x="T4" y="0"/>
              </a:cxn>
            </a:cxnLst>
            <a:rect l="0" t="0" r="r" b="b"/>
            <a:pathLst>
              <a:path w="309">
                <a:moveTo>
                  <a:pt x="0" y="0"/>
                </a:moveTo>
                <a:lnTo>
                  <a:pt x="0" y="0"/>
                </a:lnTo>
                <a:lnTo>
                  <a:pt x="0" y="0"/>
                </a:lnTo>
                <a:lnTo>
                  <a:pt x="30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96" name="Freeform 90"/>
          <p:cNvSpPr>
            <a:spLocks/>
          </p:cNvSpPr>
          <p:nvPr/>
        </p:nvSpPr>
        <p:spPr bwMode="auto">
          <a:xfrm>
            <a:off x="3851794" y="4976570"/>
            <a:ext cx="1806319" cy="392058"/>
          </a:xfrm>
          <a:custGeom>
            <a:avLst/>
            <a:gdLst>
              <a:gd name="T0" fmla="*/ 746 w 907"/>
              <a:gd name="T1" fmla="*/ 197 h 197"/>
              <a:gd name="T2" fmla="*/ 907 w 907"/>
              <a:gd name="T3" fmla="*/ 135 h 197"/>
              <a:gd name="T4" fmla="*/ 752 w 907"/>
              <a:gd name="T5" fmla="*/ 48 h 197"/>
              <a:gd name="T6" fmla="*/ 702 w 907"/>
              <a:gd name="T7" fmla="*/ 55 h 197"/>
              <a:gd name="T8" fmla="*/ 572 w 907"/>
              <a:gd name="T9" fmla="*/ 0 h 197"/>
              <a:gd name="T10" fmla="*/ 421 w 907"/>
              <a:gd name="T11" fmla="*/ 82 h 197"/>
              <a:gd name="T12" fmla="*/ 332 w 907"/>
              <a:gd name="T13" fmla="*/ 48 h 197"/>
              <a:gd name="T14" fmla="*/ 210 w 907"/>
              <a:gd name="T15" fmla="*/ 127 h 197"/>
              <a:gd name="T16" fmla="*/ 116 w 907"/>
              <a:gd name="T17" fmla="*/ 96 h 197"/>
              <a:gd name="T18" fmla="*/ 99 w 907"/>
              <a:gd name="T19" fmla="*/ 97 h 197"/>
              <a:gd name="T20" fmla="*/ 0 w 907"/>
              <a:gd name="T21" fmla="*/ 197 h 197"/>
              <a:gd name="T22" fmla="*/ 746 w 907"/>
              <a:gd name="T23"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7" h="197">
                <a:moveTo>
                  <a:pt x="746" y="197"/>
                </a:moveTo>
                <a:cubicBezTo>
                  <a:pt x="811" y="197"/>
                  <a:pt x="867" y="173"/>
                  <a:pt x="907" y="135"/>
                </a:cubicBezTo>
                <a:cubicBezTo>
                  <a:pt x="875" y="83"/>
                  <a:pt x="818" y="48"/>
                  <a:pt x="752" y="48"/>
                </a:cubicBezTo>
                <a:cubicBezTo>
                  <a:pt x="735" y="48"/>
                  <a:pt x="718" y="51"/>
                  <a:pt x="702" y="55"/>
                </a:cubicBezTo>
                <a:cubicBezTo>
                  <a:pt x="669" y="21"/>
                  <a:pt x="623" y="0"/>
                  <a:pt x="572" y="0"/>
                </a:cubicBezTo>
                <a:cubicBezTo>
                  <a:pt x="508" y="0"/>
                  <a:pt x="453" y="33"/>
                  <a:pt x="421" y="82"/>
                </a:cubicBezTo>
                <a:cubicBezTo>
                  <a:pt x="397" y="61"/>
                  <a:pt x="366" y="48"/>
                  <a:pt x="332" y="48"/>
                </a:cubicBezTo>
                <a:cubicBezTo>
                  <a:pt x="277" y="48"/>
                  <a:pt x="231" y="81"/>
                  <a:pt x="210" y="127"/>
                </a:cubicBezTo>
                <a:cubicBezTo>
                  <a:pt x="184" y="108"/>
                  <a:pt x="151" y="96"/>
                  <a:pt x="116" y="96"/>
                </a:cubicBezTo>
                <a:cubicBezTo>
                  <a:pt x="111" y="96"/>
                  <a:pt x="105" y="97"/>
                  <a:pt x="99" y="97"/>
                </a:cubicBezTo>
                <a:cubicBezTo>
                  <a:pt x="0" y="197"/>
                  <a:pt x="0" y="197"/>
                  <a:pt x="0" y="197"/>
                </a:cubicBezTo>
                <a:cubicBezTo>
                  <a:pt x="746" y="197"/>
                  <a:pt x="746" y="197"/>
                  <a:pt x="746" y="197"/>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97" name="Freeform 91"/>
          <p:cNvSpPr>
            <a:spLocks/>
          </p:cNvSpPr>
          <p:nvPr/>
        </p:nvSpPr>
        <p:spPr bwMode="auto">
          <a:xfrm>
            <a:off x="4851778" y="5243232"/>
            <a:ext cx="419040" cy="258726"/>
          </a:xfrm>
          <a:custGeom>
            <a:avLst/>
            <a:gdLst>
              <a:gd name="T0" fmla="*/ 0 w 264"/>
              <a:gd name="T1" fmla="*/ 62 h 163"/>
              <a:gd name="T2" fmla="*/ 163 w 264"/>
              <a:gd name="T3" fmla="*/ 163 h 163"/>
              <a:gd name="T4" fmla="*/ 264 w 264"/>
              <a:gd name="T5" fmla="*/ 0 h 163"/>
              <a:gd name="T6" fmla="*/ 0 w 264"/>
              <a:gd name="T7" fmla="*/ 62 h 163"/>
            </a:gdLst>
            <a:ahLst/>
            <a:cxnLst>
              <a:cxn ang="0">
                <a:pos x="T0" y="T1"/>
              </a:cxn>
              <a:cxn ang="0">
                <a:pos x="T2" y="T3"/>
              </a:cxn>
              <a:cxn ang="0">
                <a:pos x="T4" y="T5"/>
              </a:cxn>
              <a:cxn ang="0">
                <a:pos x="T6" y="T7"/>
              </a:cxn>
            </a:cxnLst>
            <a:rect l="0" t="0" r="r" b="b"/>
            <a:pathLst>
              <a:path w="264" h="163">
                <a:moveTo>
                  <a:pt x="0" y="62"/>
                </a:moveTo>
                <a:lnTo>
                  <a:pt x="163" y="163"/>
                </a:lnTo>
                <a:lnTo>
                  <a:pt x="264" y="0"/>
                </a:lnTo>
                <a:lnTo>
                  <a:pt x="0" y="62"/>
                </a:ln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98" name="Freeform 92"/>
          <p:cNvSpPr>
            <a:spLocks/>
          </p:cNvSpPr>
          <p:nvPr/>
        </p:nvSpPr>
        <p:spPr bwMode="auto">
          <a:xfrm>
            <a:off x="3602591" y="4857523"/>
            <a:ext cx="361899" cy="547611"/>
          </a:xfrm>
          <a:custGeom>
            <a:avLst/>
            <a:gdLst>
              <a:gd name="T0" fmla="*/ 182 w 182"/>
              <a:gd name="T1" fmla="*/ 0 h 275"/>
              <a:gd name="T2" fmla="*/ 175 w 182"/>
              <a:gd name="T3" fmla="*/ 4 h 275"/>
              <a:gd name="T4" fmla="*/ 0 w 182"/>
              <a:gd name="T5" fmla="*/ 267 h 275"/>
              <a:gd name="T6" fmla="*/ 47 w 182"/>
              <a:gd name="T7" fmla="*/ 275 h 275"/>
              <a:gd name="T8" fmla="*/ 182 w 182"/>
              <a:gd name="T9" fmla="*/ 57 h 275"/>
              <a:gd name="T10" fmla="*/ 182 w 182"/>
              <a:gd name="T11" fmla="*/ 0 h 275"/>
            </a:gdLst>
            <a:ahLst/>
            <a:cxnLst>
              <a:cxn ang="0">
                <a:pos x="T0" y="T1"/>
              </a:cxn>
              <a:cxn ang="0">
                <a:pos x="T2" y="T3"/>
              </a:cxn>
              <a:cxn ang="0">
                <a:pos x="T4" y="T5"/>
              </a:cxn>
              <a:cxn ang="0">
                <a:pos x="T6" y="T7"/>
              </a:cxn>
              <a:cxn ang="0">
                <a:pos x="T8" y="T9"/>
              </a:cxn>
              <a:cxn ang="0">
                <a:pos x="T10" y="T11"/>
              </a:cxn>
            </a:cxnLst>
            <a:rect l="0" t="0" r="r" b="b"/>
            <a:pathLst>
              <a:path w="182" h="275">
                <a:moveTo>
                  <a:pt x="182" y="0"/>
                </a:moveTo>
                <a:cubicBezTo>
                  <a:pt x="180" y="1"/>
                  <a:pt x="177" y="3"/>
                  <a:pt x="175" y="4"/>
                </a:cubicBezTo>
                <a:cubicBezTo>
                  <a:pt x="82" y="63"/>
                  <a:pt x="19" y="159"/>
                  <a:pt x="0" y="267"/>
                </a:cubicBezTo>
                <a:cubicBezTo>
                  <a:pt x="47" y="275"/>
                  <a:pt x="47" y="275"/>
                  <a:pt x="47" y="275"/>
                </a:cubicBezTo>
                <a:cubicBezTo>
                  <a:pt x="62" y="188"/>
                  <a:pt x="111" y="110"/>
                  <a:pt x="182" y="57"/>
                </a:cubicBezTo>
                <a:lnTo>
                  <a:pt x="182" y="0"/>
                </a:ln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99" name="Freeform 93"/>
          <p:cNvSpPr>
            <a:spLocks/>
          </p:cNvSpPr>
          <p:nvPr/>
        </p:nvSpPr>
        <p:spPr bwMode="auto">
          <a:xfrm>
            <a:off x="4769239" y="4857524"/>
            <a:ext cx="361899" cy="542848"/>
          </a:xfrm>
          <a:custGeom>
            <a:avLst/>
            <a:gdLst>
              <a:gd name="T0" fmla="*/ 105 w 182"/>
              <a:gd name="T1" fmla="*/ 92 h 273"/>
              <a:gd name="T2" fmla="*/ 0 w 182"/>
              <a:gd name="T3" fmla="*/ 0 h 273"/>
              <a:gd name="T4" fmla="*/ 0 w 182"/>
              <a:gd name="T5" fmla="*/ 57 h 273"/>
              <a:gd name="T6" fmla="*/ 67 w 182"/>
              <a:gd name="T7" fmla="*/ 122 h 273"/>
              <a:gd name="T8" fmla="*/ 135 w 182"/>
              <a:gd name="T9" fmla="*/ 273 h 273"/>
              <a:gd name="T10" fmla="*/ 182 w 182"/>
              <a:gd name="T11" fmla="*/ 265 h 273"/>
              <a:gd name="T12" fmla="*/ 105 w 182"/>
              <a:gd name="T13" fmla="*/ 92 h 273"/>
            </a:gdLst>
            <a:ahLst/>
            <a:cxnLst>
              <a:cxn ang="0">
                <a:pos x="T0" y="T1"/>
              </a:cxn>
              <a:cxn ang="0">
                <a:pos x="T2" y="T3"/>
              </a:cxn>
              <a:cxn ang="0">
                <a:pos x="T4" y="T5"/>
              </a:cxn>
              <a:cxn ang="0">
                <a:pos x="T6" y="T7"/>
              </a:cxn>
              <a:cxn ang="0">
                <a:pos x="T8" y="T9"/>
              </a:cxn>
              <a:cxn ang="0">
                <a:pos x="T10" y="T11"/>
              </a:cxn>
              <a:cxn ang="0">
                <a:pos x="T12" y="T13"/>
              </a:cxn>
            </a:cxnLst>
            <a:rect l="0" t="0" r="r" b="b"/>
            <a:pathLst>
              <a:path w="182" h="273">
                <a:moveTo>
                  <a:pt x="105" y="92"/>
                </a:moveTo>
                <a:cubicBezTo>
                  <a:pt x="75" y="55"/>
                  <a:pt x="40" y="24"/>
                  <a:pt x="0" y="0"/>
                </a:cubicBezTo>
                <a:cubicBezTo>
                  <a:pt x="0" y="57"/>
                  <a:pt x="0" y="57"/>
                  <a:pt x="0" y="57"/>
                </a:cubicBezTo>
                <a:cubicBezTo>
                  <a:pt x="25" y="76"/>
                  <a:pt x="47" y="97"/>
                  <a:pt x="67" y="122"/>
                </a:cubicBezTo>
                <a:cubicBezTo>
                  <a:pt x="101" y="166"/>
                  <a:pt x="125" y="218"/>
                  <a:pt x="135" y="273"/>
                </a:cubicBezTo>
                <a:cubicBezTo>
                  <a:pt x="182" y="265"/>
                  <a:pt x="182" y="265"/>
                  <a:pt x="182" y="265"/>
                </a:cubicBezTo>
                <a:cubicBezTo>
                  <a:pt x="171" y="202"/>
                  <a:pt x="144" y="142"/>
                  <a:pt x="105" y="92"/>
                </a:cubicBez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100" name="Freeform 94"/>
          <p:cNvSpPr>
            <a:spLocks/>
          </p:cNvSpPr>
          <p:nvPr/>
        </p:nvSpPr>
        <p:spPr bwMode="auto">
          <a:xfrm>
            <a:off x="1172475" y="3746970"/>
            <a:ext cx="392058" cy="593641"/>
          </a:xfrm>
          <a:custGeom>
            <a:avLst/>
            <a:gdLst>
              <a:gd name="T0" fmla="*/ 197 w 197"/>
              <a:gd name="T1" fmla="*/ 237 h 298"/>
              <a:gd name="T2" fmla="*/ 90 w 197"/>
              <a:gd name="T3" fmla="*/ 108 h 298"/>
              <a:gd name="T4" fmla="*/ 47 w 197"/>
              <a:gd name="T5" fmla="*/ 0 h 298"/>
              <a:gd name="T6" fmla="*/ 0 w 197"/>
              <a:gd name="T7" fmla="*/ 11 h 298"/>
              <a:gd name="T8" fmla="*/ 48 w 197"/>
              <a:gd name="T9" fmla="*/ 131 h 298"/>
              <a:gd name="T10" fmla="*/ 197 w 197"/>
              <a:gd name="T11" fmla="*/ 298 h 298"/>
              <a:gd name="T12" fmla="*/ 197 w 197"/>
              <a:gd name="T13" fmla="*/ 237 h 298"/>
            </a:gdLst>
            <a:ahLst/>
            <a:cxnLst>
              <a:cxn ang="0">
                <a:pos x="T0" y="T1"/>
              </a:cxn>
              <a:cxn ang="0">
                <a:pos x="T2" y="T3"/>
              </a:cxn>
              <a:cxn ang="0">
                <a:pos x="T4" y="T5"/>
              </a:cxn>
              <a:cxn ang="0">
                <a:pos x="T6" y="T7"/>
              </a:cxn>
              <a:cxn ang="0">
                <a:pos x="T8" y="T9"/>
              </a:cxn>
              <a:cxn ang="0">
                <a:pos x="T10" y="T11"/>
              </a:cxn>
              <a:cxn ang="0">
                <a:pos x="T12" y="T13"/>
              </a:cxn>
            </a:cxnLst>
            <a:rect l="0" t="0" r="r" b="b"/>
            <a:pathLst>
              <a:path w="197" h="298">
                <a:moveTo>
                  <a:pt x="197" y="237"/>
                </a:moveTo>
                <a:cubicBezTo>
                  <a:pt x="154" y="202"/>
                  <a:pt x="117" y="158"/>
                  <a:pt x="90" y="108"/>
                </a:cubicBezTo>
                <a:cubicBezTo>
                  <a:pt x="71" y="74"/>
                  <a:pt x="56" y="37"/>
                  <a:pt x="47" y="0"/>
                </a:cubicBezTo>
                <a:cubicBezTo>
                  <a:pt x="0" y="11"/>
                  <a:pt x="0" y="11"/>
                  <a:pt x="0" y="11"/>
                </a:cubicBezTo>
                <a:cubicBezTo>
                  <a:pt x="11" y="53"/>
                  <a:pt x="27" y="93"/>
                  <a:pt x="48" y="131"/>
                </a:cubicBezTo>
                <a:cubicBezTo>
                  <a:pt x="85" y="198"/>
                  <a:pt x="136" y="255"/>
                  <a:pt x="197" y="298"/>
                </a:cubicBezTo>
                <a:lnTo>
                  <a:pt x="197" y="237"/>
                </a:ln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101" name="Freeform 95"/>
          <p:cNvSpPr>
            <a:spLocks/>
          </p:cNvSpPr>
          <p:nvPr/>
        </p:nvSpPr>
        <p:spPr bwMode="auto">
          <a:xfrm>
            <a:off x="2702608" y="3621576"/>
            <a:ext cx="414279" cy="715862"/>
          </a:xfrm>
          <a:custGeom>
            <a:avLst/>
            <a:gdLst>
              <a:gd name="T0" fmla="*/ 160 w 208"/>
              <a:gd name="T1" fmla="*/ 0 h 359"/>
              <a:gd name="T2" fmla="*/ 0 w 208"/>
              <a:gd name="T3" fmla="*/ 299 h 359"/>
              <a:gd name="T4" fmla="*/ 0 w 208"/>
              <a:gd name="T5" fmla="*/ 359 h 359"/>
              <a:gd name="T6" fmla="*/ 208 w 208"/>
              <a:gd name="T7" fmla="*/ 4 h 359"/>
              <a:gd name="T8" fmla="*/ 160 w 208"/>
              <a:gd name="T9" fmla="*/ 0 h 359"/>
            </a:gdLst>
            <a:ahLst/>
            <a:cxnLst>
              <a:cxn ang="0">
                <a:pos x="T0" y="T1"/>
              </a:cxn>
              <a:cxn ang="0">
                <a:pos x="T2" y="T3"/>
              </a:cxn>
              <a:cxn ang="0">
                <a:pos x="T4" y="T5"/>
              </a:cxn>
              <a:cxn ang="0">
                <a:pos x="T6" y="T7"/>
              </a:cxn>
              <a:cxn ang="0">
                <a:pos x="T8" y="T9"/>
              </a:cxn>
            </a:cxnLst>
            <a:rect l="0" t="0" r="r" b="b"/>
            <a:pathLst>
              <a:path w="208" h="359">
                <a:moveTo>
                  <a:pt x="160" y="0"/>
                </a:moveTo>
                <a:cubicBezTo>
                  <a:pt x="148" y="117"/>
                  <a:pt x="90" y="225"/>
                  <a:pt x="0" y="299"/>
                </a:cubicBezTo>
                <a:cubicBezTo>
                  <a:pt x="0" y="359"/>
                  <a:pt x="0" y="359"/>
                  <a:pt x="0" y="359"/>
                </a:cubicBezTo>
                <a:cubicBezTo>
                  <a:pt x="117" y="277"/>
                  <a:pt x="193" y="148"/>
                  <a:pt x="208" y="4"/>
                </a:cubicBezTo>
                <a:lnTo>
                  <a:pt x="160" y="0"/>
                </a:ln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102" name="Freeform 96"/>
          <p:cNvSpPr>
            <a:spLocks/>
          </p:cNvSpPr>
          <p:nvPr/>
        </p:nvSpPr>
        <p:spPr bwMode="auto">
          <a:xfrm>
            <a:off x="2702607" y="2723178"/>
            <a:ext cx="392058" cy="604752"/>
          </a:xfrm>
          <a:custGeom>
            <a:avLst/>
            <a:gdLst>
              <a:gd name="T0" fmla="*/ 148 w 197"/>
              <a:gd name="T1" fmla="*/ 165 h 304"/>
              <a:gd name="T2" fmla="*/ 0 w 197"/>
              <a:gd name="T3" fmla="*/ 0 h 304"/>
              <a:gd name="T4" fmla="*/ 0 w 197"/>
              <a:gd name="T5" fmla="*/ 61 h 304"/>
              <a:gd name="T6" fmla="*/ 106 w 197"/>
              <a:gd name="T7" fmla="*/ 189 h 304"/>
              <a:gd name="T8" fmla="*/ 151 w 197"/>
              <a:gd name="T9" fmla="*/ 304 h 304"/>
              <a:gd name="T10" fmla="*/ 197 w 197"/>
              <a:gd name="T11" fmla="*/ 293 h 304"/>
              <a:gd name="T12" fmla="*/ 148 w 197"/>
              <a:gd name="T13" fmla="*/ 165 h 304"/>
            </a:gdLst>
            <a:ahLst/>
            <a:cxnLst>
              <a:cxn ang="0">
                <a:pos x="T0" y="T1"/>
              </a:cxn>
              <a:cxn ang="0">
                <a:pos x="T2" y="T3"/>
              </a:cxn>
              <a:cxn ang="0">
                <a:pos x="T4" y="T5"/>
              </a:cxn>
              <a:cxn ang="0">
                <a:pos x="T6" y="T7"/>
              </a:cxn>
              <a:cxn ang="0">
                <a:pos x="T8" y="T9"/>
              </a:cxn>
              <a:cxn ang="0">
                <a:pos x="T10" y="T11"/>
              </a:cxn>
              <a:cxn ang="0">
                <a:pos x="T12" y="T13"/>
              </a:cxn>
            </a:cxnLst>
            <a:rect l="0" t="0" r="r" b="b"/>
            <a:pathLst>
              <a:path w="197" h="304">
                <a:moveTo>
                  <a:pt x="148" y="165"/>
                </a:moveTo>
                <a:cubicBezTo>
                  <a:pt x="111" y="98"/>
                  <a:pt x="60" y="42"/>
                  <a:pt x="0" y="0"/>
                </a:cubicBezTo>
                <a:cubicBezTo>
                  <a:pt x="0" y="61"/>
                  <a:pt x="0" y="61"/>
                  <a:pt x="0" y="61"/>
                </a:cubicBezTo>
                <a:cubicBezTo>
                  <a:pt x="42" y="95"/>
                  <a:pt x="78" y="138"/>
                  <a:pt x="106" y="189"/>
                </a:cubicBezTo>
                <a:cubicBezTo>
                  <a:pt x="126" y="225"/>
                  <a:pt x="141" y="264"/>
                  <a:pt x="151" y="304"/>
                </a:cubicBezTo>
                <a:cubicBezTo>
                  <a:pt x="197" y="293"/>
                  <a:pt x="197" y="293"/>
                  <a:pt x="197" y="293"/>
                </a:cubicBezTo>
                <a:cubicBezTo>
                  <a:pt x="187" y="249"/>
                  <a:pt x="170" y="206"/>
                  <a:pt x="148" y="165"/>
                </a:cubicBez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103" name="Freeform 97"/>
          <p:cNvSpPr>
            <a:spLocks/>
          </p:cNvSpPr>
          <p:nvPr/>
        </p:nvSpPr>
        <p:spPr bwMode="auto">
          <a:xfrm>
            <a:off x="1148665" y="2721591"/>
            <a:ext cx="415866" cy="722211"/>
          </a:xfrm>
          <a:custGeom>
            <a:avLst/>
            <a:gdLst>
              <a:gd name="T0" fmla="*/ 209 w 209"/>
              <a:gd name="T1" fmla="*/ 0 h 363"/>
              <a:gd name="T2" fmla="*/ 0 w 209"/>
              <a:gd name="T3" fmla="*/ 358 h 363"/>
              <a:gd name="T4" fmla="*/ 48 w 209"/>
              <a:gd name="T5" fmla="*/ 363 h 363"/>
              <a:gd name="T6" fmla="*/ 209 w 209"/>
              <a:gd name="T7" fmla="*/ 61 h 363"/>
              <a:gd name="T8" fmla="*/ 209 w 209"/>
              <a:gd name="T9" fmla="*/ 0 h 363"/>
            </a:gdLst>
            <a:ahLst/>
            <a:cxnLst>
              <a:cxn ang="0">
                <a:pos x="T0" y="T1"/>
              </a:cxn>
              <a:cxn ang="0">
                <a:pos x="T2" y="T3"/>
              </a:cxn>
              <a:cxn ang="0">
                <a:pos x="T4" y="T5"/>
              </a:cxn>
              <a:cxn ang="0">
                <a:pos x="T6" y="T7"/>
              </a:cxn>
              <a:cxn ang="0">
                <a:pos x="T8" y="T9"/>
              </a:cxn>
            </a:cxnLst>
            <a:rect l="0" t="0" r="r" b="b"/>
            <a:pathLst>
              <a:path w="209" h="363">
                <a:moveTo>
                  <a:pt x="209" y="0"/>
                </a:moveTo>
                <a:cubicBezTo>
                  <a:pt x="91" y="83"/>
                  <a:pt x="14" y="213"/>
                  <a:pt x="0" y="358"/>
                </a:cubicBezTo>
                <a:cubicBezTo>
                  <a:pt x="48" y="363"/>
                  <a:pt x="48" y="363"/>
                  <a:pt x="48" y="363"/>
                </a:cubicBezTo>
                <a:cubicBezTo>
                  <a:pt x="60" y="244"/>
                  <a:pt x="118" y="135"/>
                  <a:pt x="209" y="61"/>
                </a:cubicBezTo>
                <a:lnTo>
                  <a:pt x="209" y="0"/>
                </a:ln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pic>
        <p:nvPicPr>
          <p:cNvPr id="3" name="Picture 2"/>
          <p:cNvPicPr>
            <a:picLocks noChangeAspect="1"/>
          </p:cNvPicPr>
          <p:nvPr/>
        </p:nvPicPr>
        <p:blipFill>
          <a:blip r:embed="rId4"/>
          <a:stretch>
            <a:fillRect/>
          </a:stretch>
        </p:blipFill>
        <p:spPr>
          <a:xfrm rot="20778740">
            <a:off x="4141023" y="5362832"/>
            <a:ext cx="496323" cy="1053598"/>
          </a:xfrm>
          <a:prstGeom prst="rect">
            <a:avLst/>
          </a:prstGeom>
        </p:spPr>
      </p:pic>
      <p:sp>
        <p:nvSpPr>
          <p:cNvPr id="104" name="Rectangle 103"/>
          <p:cNvSpPr/>
          <p:nvPr/>
        </p:nvSpPr>
        <p:spPr>
          <a:xfrm>
            <a:off x="275163" y="1173237"/>
            <a:ext cx="4052457" cy="624104"/>
          </a:xfrm>
          <a:prstGeom prst="rect">
            <a:avLst/>
          </a:prstGeom>
        </p:spPr>
        <p:txBody>
          <a:bodyPr wrap="none" lIns="146283" tIns="91427" rIns="146283" bIns="91427">
            <a:spAutoFit/>
          </a:bodyPr>
          <a:lstStyle/>
          <a:p>
            <a:pPr defTabSz="914224">
              <a:defRPr/>
            </a:pPr>
            <a:r>
              <a:rPr lang="en-US" sz="2800" kern="0" spc="-100" dirty="0">
                <a:gradFill>
                  <a:gsLst>
                    <a:gs pos="0">
                      <a:schemeClr val="accent1"/>
                    </a:gs>
                    <a:gs pos="48000">
                      <a:schemeClr val="accent1"/>
                    </a:gs>
                  </a:gsLst>
                  <a:lin ang="5400000" scaled="0"/>
                </a:gradFill>
                <a:latin typeface="+mj-lt"/>
              </a:rPr>
              <a:t>Your customers need both</a:t>
            </a:r>
            <a:endParaRPr lang="en-US" sz="2800" kern="0" dirty="0">
              <a:solidFill>
                <a:sysClr val="windowText" lastClr="000000"/>
              </a:solidFill>
              <a:latin typeface="+mj-lt"/>
            </a:endParaRPr>
          </a:p>
        </p:txBody>
      </p:sp>
    </p:spTree>
    <p:extLst>
      <p:ext uri="{BB962C8B-B14F-4D97-AF65-F5344CB8AC3E}">
        <p14:creationId xmlns:p14="http://schemas.microsoft.com/office/powerpoint/2010/main" val="2349595287"/>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116305" y="2891278"/>
            <a:ext cx="4205838" cy="4659589"/>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49154" tIns="186441" rIns="46610" bIns="190874"/>
          <a:lstStyle/>
          <a:p>
            <a:pPr algn="just" defTabSz="931398" fontAlgn="base">
              <a:spcBef>
                <a:spcPct val="0"/>
              </a:spcBef>
              <a:spcAft>
                <a:spcPts val="600"/>
              </a:spcAft>
              <a:defRPr/>
            </a:pPr>
            <a:endParaRPr lang="en-US" sz="1836" kern="0" dirty="0">
              <a:solidFill>
                <a:srgbClr val="FFFFFF"/>
              </a:solidFill>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p:nvPicPr>
        <p:blipFill>
          <a:blip r:embed="rId3"/>
          <a:stretch>
            <a:fillRect/>
          </a:stretch>
        </p:blipFill>
        <p:spPr>
          <a:xfrm>
            <a:off x="7257120" y="1452000"/>
            <a:ext cx="3257869" cy="5006442"/>
          </a:xfrm>
          <a:prstGeom prst="rect">
            <a:avLst/>
          </a:prstGeom>
        </p:spPr>
      </p:pic>
      <p:sp>
        <p:nvSpPr>
          <p:cNvPr id="16" name="Title 16"/>
          <p:cNvSpPr txBox="1">
            <a:spLocks/>
          </p:cNvSpPr>
          <p:nvPr/>
        </p:nvSpPr>
        <p:spPr>
          <a:xfrm>
            <a:off x="275482" y="295730"/>
            <a:ext cx="11887878"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gradFill>
                  <a:gsLst>
                    <a:gs pos="1250">
                      <a:srgbClr val="505050"/>
                    </a:gs>
                    <a:gs pos="100000">
                      <a:srgbClr val="505050"/>
                    </a:gs>
                  </a:gsLst>
                  <a:lin ang="5400000" scaled="0"/>
                </a:gradFill>
                <a:latin typeface="Segoe UI Light"/>
              </a:rPr>
              <a:t>Cloud-first enterprise backup</a:t>
            </a:r>
          </a:p>
        </p:txBody>
      </p:sp>
      <p:sp>
        <p:nvSpPr>
          <p:cNvPr id="18" name="Text Placeholder 5"/>
          <p:cNvSpPr txBox="1">
            <a:spLocks/>
          </p:cNvSpPr>
          <p:nvPr/>
        </p:nvSpPr>
        <p:spPr>
          <a:xfrm>
            <a:off x="351670" y="1668721"/>
            <a:ext cx="11885514" cy="4547506"/>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3999" dirty="0">
                <a:gradFill>
                  <a:gsLst>
                    <a:gs pos="1250">
                      <a:srgbClr val="0078D7"/>
                    </a:gs>
                    <a:gs pos="99000">
                      <a:srgbClr val="0078D7"/>
                    </a:gs>
                  </a:gsLst>
                  <a:lin ang="5400000" scaled="0"/>
                </a:gradFill>
                <a:latin typeface="Segoe UI Light"/>
              </a:rPr>
              <a:t>Simple and reliable</a:t>
            </a:r>
          </a:p>
          <a:p>
            <a:pPr lvl="1" defTabSz="932563">
              <a:defRPr/>
            </a:pPr>
            <a:r>
              <a:rPr lang="en-US" dirty="0">
                <a:gradFill>
                  <a:gsLst>
                    <a:gs pos="1250">
                      <a:srgbClr val="505050"/>
                    </a:gs>
                    <a:gs pos="100000">
                      <a:srgbClr val="505050"/>
                    </a:gs>
                  </a:gsLst>
                  <a:lin ang="5400000" scaled="0"/>
                </a:gradFill>
                <a:latin typeface="Segoe UI"/>
              </a:rPr>
              <a:t>Zero infrastructure on cloud</a:t>
            </a:r>
          </a:p>
          <a:p>
            <a:pPr lvl="1" defTabSz="932563">
              <a:defRPr/>
            </a:pPr>
            <a:r>
              <a:rPr lang="en-US" dirty="0">
                <a:gradFill>
                  <a:gsLst>
                    <a:gs pos="1250">
                      <a:srgbClr val="505050"/>
                    </a:gs>
                    <a:gs pos="100000">
                      <a:srgbClr val="505050"/>
                    </a:gs>
                  </a:gsLst>
                  <a:lin ang="5400000" scaled="0"/>
                </a:gradFill>
                <a:latin typeface="Segoe UI"/>
              </a:rPr>
              <a:t>Enterprise grade SLA</a:t>
            </a:r>
          </a:p>
          <a:p>
            <a:pPr defTabSz="932563">
              <a:defRPr/>
            </a:pPr>
            <a:r>
              <a:rPr lang="en-US" sz="3999" dirty="0">
                <a:gradFill>
                  <a:gsLst>
                    <a:gs pos="1250">
                      <a:srgbClr val="0078D7"/>
                    </a:gs>
                    <a:gs pos="99000">
                      <a:srgbClr val="0078D7"/>
                    </a:gs>
                  </a:gsLst>
                  <a:lin ang="5400000" scaled="0"/>
                </a:gradFill>
                <a:latin typeface="Segoe UI Light"/>
              </a:rPr>
              <a:t>Cost-effective</a:t>
            </a:r>
          </a:p>
          <a:p>
            <a:pPr lvl="1" defTabSz="932563">
              <a:defRPr/>
            </a:pPr>
            <a:r>
              <a:rPr lang="en-US" dirty="0">
                <a:gradFill>
                  <a:gsLst>
                    <a:gs pos="1250">
                      <a:srgbClr val="505050"/>
                    </a:gs>
                    <a:gs pos="100000">
                      <a:srgbClr val="505050"/>
                    </a:gs>
                  </a:gsLst>
                  <a:lin ang="5400000" scaled="0"/>
                </a:gradFill>
                <a:latin typeface="Segoe UI"/>
              </a:rPr>
              <a:t>Optimized for long term</a:t>
            </a:r>
          </a:p>
          <a:p>
            <a:pPr lvl="1" defTabSz="932563">
              <a:defRPr/>
            </a:pPr>
            <a:r>
              <a:rPr lang="en-US" dirty="0">
                <a:gradFill>
                  <a:gsLst>
                    <a:gs pos="1250">
                      <a:srgbClr val="505050"/>
                    </a:gs>
                    <a:gs pos="100000">
                      <a:srgbClr val="505050"/>
                    </a:gs>
                  </a:gsLst>
                  <a:lin ang="5400000" scaled="0"/>
                </a:gradFill>
                <a:latin typeface="Segoe UI"/>
              </a:rPr>
              <a:t>Pay-as-you-go storage</a:t>
            </a:r>
          </a:p>
          <a:p>
            <a:pPr defTabSz="932563">
              <a:defRPr/>
            </a:pPr>
            <a:r>
              <a:rPr lang="en-US" sz="3999" dirty="0">
                <a:gradFill>
                  <a:gsLst>
                    <a:gs pos="1250">
                      <a:srgbClr val="0078D7"/>
                    </a:gs>
                    <a:gs pos="99000">
                      <a:srgbClr val="0078D7"/>
                    </a:gs>
                  </a:gsLst>
                  <a:lin ang="5400000" scaled="0"/>
                </a:gradFill>
                <a:latin typeface="Segoe UI Light"/>
              </a:rPr>
              <a:t>Secure and scalable</a:t>
            </a:r>
          </a:p>
          <a:p>
            <a:pPr lvl="1" defTabSz="932563">
              <a:defRPr/>
            </a:pPr>
            <a:r>
              <a:rPr lang="en-US" dirty="0">
                <a:gradFill>
                  <a:gsLst>
                    <a:gs pos="1250">
                      <a:srgbClr val="505050"/>
                    </a:gs>
                    <a:gs pos="100000">
                      <a:srgbClr val="505050"/>
                    </a:gs>
                  </a:gsLst>
                  <a:lin ang="5400000" scaled="0"/>
                </a:gradFill>
                <a:latin typeface="Segoe UI"/>
              </a:rPr>
              <a:t>Delivered from Azure</a:t>
            </a:r>
          </a:p>
          <a:p>
            <a:pPr lvl="1" defTabSz="932563">
              <a:defRPr/>
            </a:pPr>
            <a:r>
              <a:rPr lang="en-US" dirty="0">
                <a:gradFill>
                  <a:gsLst>
                    <a:gs pos="1250">
                      <a:srgbClr val="505050"/>
                    </a:gs>
                    <a:gs pos="100000">
                      <a:srgbClr val="505050"/>
                    </a:gs>
                  </a:gsLst>
                  <a:lin ang="5400000" scaled="0"/>
                </a:gradFill>
                <a:latin typeface="Segoe UI"/>
              </a:rPr>
              <a:t>Simplified management</a:t>
            </a:r>
          </a:p>
          <a:p>
            <a:pPr lvl="1" defTabSz="932563">
              <a:defRPr/>
            </a:pPr>
            <a:endParaRPr lang="en-US" dirty="0">
              <a:gradFill>
                <a:gsLst>
                  <a:gs pos="1250">
                    <a:srgbClr val="505050"/>
                  </a:gs>
                  <a:gs pos="100000">
                    <a:srgbClr val="505050"/>
                  </a:gs>
                </a:gsLst>
                <a:lin ang="5400000" scaled="0"/>
              </a:gradFill>
              <a:latin typeface="Segoe UI"/>
            </a:endParaRPr>
          </a:p>
        </p:txBody>
      </p:sp>
    </p:spTree>
    <p:extLst>
      <p:ext uri="{BB962C8B-B14F-4D97-AF65-F5344CB8AC3E}">
        <p14:creationId xmlns:p14="http://schemas.microsoft.com/office/powerpoint/2010/main" val="203304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p:txBody>
          <a:bodyPr vert="horz" wrap="square" lIns="0" tIns="0" rIns="0" bIns="0" rtlCol="0" anchor="ctr">
            <a:noAutofit/>
          </a:bodyPr>
          <a:lstStyle/>
          <a:p>
            <a:pPr defTabSz="950756">
              <a:lnSpc>
                <a:spcPts val="3672"/>
              </a:lnSpc>
              <a:spcBef>
                <a:spcPts val="1224"/>
              </a:spcBef>
              <a:buSzPct val="90000"/>
            </a:pPr>
            <a:r>
              <a:rPr lang="en-US" spc="-101" dirty="0">
                <a:solidFill>
                  <a:schemeClr val="tx1"/>
                </a:solidFill>
                <a:latin typeface="Segoe UI Light"/>
              </a:rPr>
              <a:t>Azure Backup: A Quick Summary</a:t>
            </a:r>
          </a:p>
        </p:txBody>
      </p:sp>
      <p:sp>
        <p:nvSpPr>
          <p:cNvPr id="6" name="Rectangle 5"/>
          <p:cNvSpPr/>
          <p:nvPr/>
        </p:nvSpPr>
        <p:spPr bwMode="auto">
          <a:xfrm>
            <a:off x="663610" y="1418240"/>
            <a:ext cx="10512617" cy="837963"/>
          </a:xfrm>
          <a:prstGeom prst="rect">
            <a:avLst/>
          </a:prstGeom>
          <a:solidFill>
            <a:schemeClr val="tx1"/>
          </a:solidFill>
          <a:ln w="3175" cap="flat" cmpd="sng" algn="ctr">
            <a:noFill/>
            <a:prstDash val="solid"/>
            <a:headEnd type="none" w="med" len="med"/>
            <a:tailEnd type="none" w="med" len="med"/>
          </a:ln>
          <a:effectLst/>
        </p:spPr>
        <p:txBody>
          <a:bodyPr vert="horz" wrap="square" lIns="0" tIns="46624" rIns="0" bIns="46624" numCol="1" rtlCol="0" anchor="ctr" anchorCtr="0" compatLnSpc="1">
            <a:prstTxWarp prst="textNoShape">
              <a:avLst/>
            </a:prstTxWarp>
          </a:bodyPr>
          <a:lstStyle/>
          <a:p>
            <a:pPr algn="ctr" defTabSz="932064" fontAlgn="base">
              <a:spcBef>
                <a:spcPct val="0"/>
              </a:spcBef>
              <a:spcAft>
                <a:spcPct val="0"/>
              </a:spcAft>
              <a:defRPr/>
            </a:pPr>
            <a:r>
              <a:rPr lang="en-US" sz="3598" b="1" kern="0" dirty="0">
                <a:solidFill>
                  <a:srgbClr val="FFFFFF"/>
                </a:solidFill>
                <a:latin typeface="Segoe UI" panose="020B0502040204020203" pitchFamily="34" charset="0"/>
                <a:cs typeface="Segoe UI" panose="020B0502040204020203" pitchFamily="34" charset="0"/>
              </a:rPr>
              <a:t>Cloud Backup Solution</a:t>
            </a:r>
          </a:p>
        </p:txBody>
      </p:sp>
      <p:sp>
        <p:nvSpPr>
          <p:cNvPr id="26" name="Text Placeholder 3"/>
          <p:cNvSpPr txBox="1">
            <a:spLocks/>
          </p:cNvSpPr>
          <p:nvPr/>
        </p:nvSpPr>
        <p:spPr>
          <a:xfrm>
            <a:off x="657216" y="2345719"/>
            <a:ext cx="10512617" cy="3748466"/>
          </a:xfrm>
          <a:prstGeom prst="rect">
            <a:avLst/>
          </a:prstGeom>
          <a:solidFill>
            <a:schemeClr val="bg1">
              <a:lumMod val="95000"/>
            </a:schemeClr>
          </a:solidFill>
          <a:ln>
            <a:solidFill>
              <a:schemeClr val="bg1"/>
            </a:solidFill>
          </a:ln>
        </p:spPr>
        <p:txBody>
          <a:bodyPr vert="horz" wrap="square" lIns="146262" tIns="91414" rIns="146262" bIns="91414" rtlCol="0">
            <a:spAutoFit/>
          </a:bodyPr>
          <a:lstStyle>
            <a:lvl1pPr marL="342816" marR="0" indent="-342816" algn="l" defTabSz="93251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57" marR="0" indent="-241241" algn="l" defTabSz="93251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04" marR="0" indent="-228544" algn="l" defTabSz="93251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449" marR="0" indent="-228544" algn="l" defTabSz="93251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991" marR="0" indent="-228544" algn="l" defTabSz="93251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413" indent="-233128" algn="l" defTabSz="93251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670" indent="-233128" algn="l" defTabSz="93251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928" indent="-233128" algn="l" defTabSz="93251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185" indent="-233128" algn="l" defTabSz="93251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751" indent="-342751" defTabSz="932333">
              <a:buClr>
                <a:srgbClr val="0070C0"/>
              </a:buClr>
              <a:defRPr/>
            </a:pPr>
            <a:r>
              <a:rPr lang="en-US" sz="3198" dirty="0">
                <a:solidFill>
                  <a:schemeClr val="tx1"/>
                </a:solidFill>
              </a:rPr>
              <a:t>Cloud-first backup service running in Azure </a:t>
            </a:r>
          </a:p>
          <a:p>
            <a:pPr marL="342751" indent="-342751" defTabSz="932333">
              <a:buClr>
                <a:srgbClr val="0070C0"/>
              </a:buClr>
              <a:defRPr/>
            </a:pPr>
            <a:r>
              <a:rPr lang="en-US" sz="3198" dirty="0">
                <a:solidFill>
                  <a:schemeClr val="tx1"/>
                </a:solidFill>
              </a:rPr>
              <a:t>Supports Azure IaaS VM, Windows Client, Server   file/folder, VMs (Linux &amp; Windows), SQL Server, Exchange, SharePoint</a:t>
            </a:r>
          </a:p>
          <a:p>
            <a:pPr marL="342751" indent="-342751" defTabSz="932333">
              <a:buClr>
                <a:srgbClr val="0070C0"/>
              </a:buClr>
              <a:defRPr/>
            </a:pPr>
            <a:r>
              <a:rPr lang="en-US" sz="3198" dirty="0">
                <a:solidFill>
                  <a:schemeClr val="tx1"/>
                </a:solidFill>
              </a:rPr>
              <a:t>Integrates with SCDPM</a:t>
            </a:r>
          </a:p>
          <a:p>
            <a:pPr marL="342751" indent="-342751" defTabSz="932333">
              <a:buClr>
                <a:srgbClr val="0070C0"/>
              </a:buClr>
              <a:defRPr/>
            </a:pPr>
            <a:r>
              <a:rPr lang="en-US" sz="3198" dirty="0">
                <a:solidFill>
                  <a:schemeClr val="tx1"/>
                </a:solidFill>
              </a:rPr>
              <a:t>Flexible long term retention policy</a:t>
            </a:r>
          </a:p>
          <a:p>
            <a:pPr marL="342751" indent="-342751" defTabSz="932333">
              <a:buClr>
                <a:srgbClr val="0070C0"/>
              </a:buClr>
              <a:defRPr/>
            </a:pPr>
            <a:r>
              <a:rPr lang="en-US" sz="3198" dirty="0">
                <a:solidFill>
                  <a:schemeClr val="tx1"/>
                </a:solidFill>
              </a:rPr>
              <a:t>Granular recovery</a:t>
            </a:r>
          </a:p>
        </p:txBody>
      </p:sp>
    </p:spTree>
    <p:extLst>
      <p:ext uri="{BB962C8B-B14F-4D97-AF65-F5344CB8AC3E}">
        <p14:creationId xmlns:p14="http://schemas.microsoft.com/office/powerpoint/2010/main" val="8743856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_kstudp2nE.MEsGdLgAvM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bXRD65o0D0GFddoi9OZFv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CBLA_CGzTEKp_F1tmkHww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Oo8G64zGkKuA9Of3vb1TA"/>
</p:tagLst>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ppt/theme/theme10.xml><?xml version="1.0" encoding="utf-8"?>
<a:theme xmlns:a="http://schemas.openxmlformats.org/drawingml/2006/main" name="2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A138EE4-B6E3-469D-94A7-35F83E9EE68C}" vid="{535C3AEB-628F-402C-828C-4D748669C0B9}"/>
    </a:ext>
  </a:extLst>
</a:theme>
</file>

<file path=ppt/theme/theme11.xml><?xml version="1.0" encoding="utf-8"?>
<a:theme xmlns:a="http://schemas.openxmlformats.org/drawingml/2006/main" name="5_2013_16x9 Catapult Corporate PPT Template_final">
  <a:themeElements>
    <a:clrScheme name="Custom 4">
      <a:dk1>
        <a:srgbClr val="000000"/>
      </a:dk1>
      <a:lt1>
        <a:srgbClr val="FFFFFF"/>
      </a:lt1>
      <a:dk2>
        <a:srgbClr val="026C64"/>
      </a:dk2>
      <a:lt2>
        <a:srgbClr val="FDB913"/>
      </a:lt2>
      <a:accent1>
        <a:srgbClr val="C32032"/>
      </a:accent1>
      <a:accent2>
        <a:srgbClr val="175275"/>
      </a:accent2>
      <a:accent3>
        <a:srgbClr val="B9C36B"/>
      </a:accent3>
      <a:accent4>
        <a:srgbClr val="3896CA"/>
      </a:accent4>
      <a:accent5>
        <a:srgbClr val="626DA5"/>
      </a:accent5>
      <a:accent6>
        <a:srgbClr val="30AEA7"/>
      </a:accent6>
      <a:hlink>
        <a:srgbClr val="38CEC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a:spPr>
      <a:bodyPr vert="horz" wrap="square" lIns="91440" tIns="45720" rIns="91440" bIns="45720" numCol="1" anchor="ctr" anchorCtr="0" compatLnSpc="1">
        <a:prstTxWarp prst="textNoShape">
          <a:avLst/>
        </a:prstTxWarp>
      </a:bodyPr>
      <a:lstStyle>
        <a:defPPr>
          <a:defRPr dirty="0" smtClean="0"/>
        </a:defPPr>
      </a:lstStyle>
    </a:txDef>
  </a:objectDefaults>
  <a:extraClrSchemeLst/>
  <a:extLst>
    <a:ext uri="{05A4C25C-085E-4340-85A3-A5531E510DB2}">
      <thm15:themeFamily xmlns:thm15="http://schemas.microsoft.com/office/thememl/2012/main" name="SCU_2016_Modern Management" id="{2FDDC2CC-7C12-4DE5-BD14-7C7C529CE3A6}" vid="{0265F445-947C-4E25-AD6A-955233C627B9}"/>
    </a:ext>
  </a:extLst>
</a:theme>
</file>

<file path=ppt/theme/theme12.xml><?xml version="1.0" encoding="utf-8"?>
<a:theme xmlns:a="http://schemas.openxmlformats.org/drawingml/2006/main" name="1_6-50029_S4_Q1_FY17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July2016_Light_Template.potx" id="{E89CD19F-A340-41F0-AF0A-080B1F769845}" vid="{8F57A22D-FED1-4A9D-9F43-716A7DE024A6}"/>
    </a:ext>
  </a:extLst>
</a:theme>
</file>

<file path=ppt/theme/theme13.xml><?xml version="1.0" encoding="utf-8"?>
<a:theme xmlns:a="http://schemas.openxmlformats.org/drawingml/2006/main" name="5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4.xml><?xml version="1.0" encoding="utf-8"?>
<a:theme xmlns:a="http://schemas.openxmlformats.org/drawingml/2006/main" name="1_One Marketing Purple Template 16x9">
  <a:themeElements>
    <a:clrScheme name="Custom 5">
      <a:dk1>
        <a:srgbClr val="442359"/>
      </a:dk1>
      <a:lt1>
        <a:srgbClr val="FFFFFF"/>
      </a:lt1>
      <a:dk2>
        <a:srgbClr val="68217A"/>
      </a:dk2>
      <a:lt2>
        <a:srgbClr val="D2D2D2"/>
      </a:lt2>
      <a:accent1>
        <a:srgbClr val="00BCF2"/>
      </a:accent1>
      <a:accent2>
        <a:srgbClr val="DD5900"/>
      </a:accent2>
      <a:accent3>
        <a:srgbClr val="0072C6"/>
      </a:accent3>
      <a:accent4>
        <a:srgbClr val="FF8C00"/>
      </a:accent4>
      <a:accent5>
        <a:srgbClr val="BA141A"/>
      </a:accent5>
      <a:accent6>
        <a:srgbClr val="FFF100"/>
      </a:accent6>
      <a:hlink>
        <a:srgbClr val="00BCF2"/>
      </a:hlink>
      <a:folHlink>
        <a:srgbClr val="69696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ne_Marketing_Template_Purple_16x9.potx" id="{A89AB1A7-F33D-4BBB-A820-8780FA335EF4}" vid="{F69F06BC-FCB0-44E7-BC9A-6C616AFE8B51}"/>
    </a:ext>
  </a:extLst>
</a:theme>
</file>

<file path=ppt/theme/theme15.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B4009E"/>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5604394A-6938-4477-8E83-7917175FA09C}"/>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ppt/theme/theme4.xml><?xml version="1.0" encoding="utf-8"?>
<a:theme xmlns:a="http://schemas.openxmlformats.org/drawingml/2006/main" name="MSVID_White_16x9_2012-08-18">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7-30269_Server &amp; Tools Business_16x9">
  <a:themeElements>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7.xml><?xml version="1.0" encoding="utf-8"?>
<a:theme xmlns:a="http://schemas.openxmlformats.org/drawingml/2006/main" name="1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8.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9.xml><?xml version="1.0" encoding="utf-8"?>
<a:theme xmlns:a="http://schemas.openxmlformats.org/drawingml/2006/main" name="3_MSVID_White_16x9_2012-08-18">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P-B343-JosephChan-MicrosoftAzureOperationalInsights" id="{EFEF4073-51FC-4CF0-BAEC-7C9853D7D418}" vid="{DF801FC4-03B7-4FD2-8EA6-05B2875B4092}"/>
    </a:ext>
  </a:extLst>
</a:theme>
</file>

<file path=ppt/theme/themeOverride1.xml><?xml version="1.0" encoding="utf-8"?>
<a:themeOverride xmlns:a="http://schemas.openxmlformats.org/drawingml/2006/main">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AD93BBEF7870543A0F19C0587971110" ma:contentTypeVersion="4" ma:contentTypeDescription="Create a new document." ma:contentTypeScope="" ma:versionID="50222dd199a20a4b94a2f38855bae871">
  <xsd:schema xmlns:xsd="http://www.w3.org/2001/XMLSchema" xmlns:xs="http://www.w3.org/2001/XMLSchema" xmlns:p="http://schemas.microsoft.com/office/2006/metadata/properties" xmlns:ns2="ff503077-5403-4dfa-8983-ce1856f97be5" targetNamespace="http://schemas.microsoft.com/office/2006/metadata/properties" ma:root="true" ma:fieldsID="4b07161958deb8b8069014651a3f7945" ns2:_="">
    <xsd:import namespace="ff503077-5403-4dfa-8983-ce1856f97be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503077-5403-4dfa-8983-ce1856f97be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www.w3.org/XML/1998/namespace"/>
    <ds:schemaRef ds:uri="http://purl.org/dc/dcmitype/"/>
    <ds:schemaRef ds:uri="http://schemas.microsoft.com/office/2006/metadata/properties"/>
    <ds:schemaRef ds:uri="http://purl.org/dc/terms/"/>
    <ds:schemaRef ds:uri="http://purl.org/dc/elements/1.1/"/>
    <ds:schemaRef ds:uri="http://schemas.microsoft.com/office/2006/documentManagement/types"/>
    <ds:schemaRef ds:uri="http://schemas.openxmlformats.org/package/2006/metadata/core-properties"/>
    <ds:schemaRef ds:uri="ff503077-5403-4dfa-8983-ce1856f97be5"/>
  </ds:schemaRefs>
</ds:datastoreItem>
</file>

<file path=customXml/itemProps3.xml><?xml version="1.0" encoding="utf-8"?>
<ds:datastoreItem xmlns:ds="http://schemas.openxmlformats.org/officeDocument/2006/customXml" ds:itemID="{A691BF7B-2E14-417D-88E8-57CBC8E967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503077-5403-4dfa-8983-ce1856f97b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Brand_template_16-9_Business_DARK_BLUE_2016_1</Template>
  <TotalTime>4769</TotalTime>
  <Words>1733</Words>
  <Application>Microsoft Office PowerPoint</Application>
  <PresentationFormat>Custom</PresentationFormat>
  <Paragraphs>327</Paragraphs>
  <Slides>21</Slides>
  <Notes>10</Notes>
  <HiddenSlides>0</HiddenSlides>
  <MMClips>0</MMClips>
  <ScaleCrop>false</ScaleCrop>
  <HeadingPairs>
    <vt:vector size="8" baseType="variant">
      <vt:variant>
        <vt:lpstr>Fonts Used</vt:lpstr>
      </vt:variant>
      <vt:variant>
        <vt:i4>14</vt:i4>
      </vt:variant>
      <vt:variant>
        <vt:lpstr>Theme</vt:lpstr>
      </vt:variant>
      <vt:variant>
        <vt:i4>18</vt:i4>
      </vt:variant>
      <vt:variant>
        <vt:lpstr>Embedded OLE Servers</vt:lpstr>
      </vt:variant>
      <vt:variant>
        <vt:i4>1</vt:i4>
      </vt:variant>
      <vt:variant>
        <vt:lpstr>Slide Titles</vt:lpstr>
      </vt:variant>
      <vt:variant>
        <vt:i4>21</vt:i4>
      </vt:variant>
    </vt:vector>
  </HeadingPairs>
  <TitlesOfParts>
    <vt:vector size="54" baseType="lpstr">
      <vt:lpstr>ＭＳ Ｐゴシック</vt:lpstr>
      <vt:lpstr>Arial</vt:lpstr>
      <vt:lpstr>Arial Unicode MS</vt:lpstr>
      <vt:lpstr>Calibri</vt:lpstr>
      <vt:lpstr>Calibri Light</vt:lpstr>
      <vt:lpstr>Consolas</vt:lpstr>
      <vt:lpstr>Segoe</vt:lpstr>
      <vt:lpstr>Segoe UI</vt:lpstr>
      <vt:lpstr>Segoe UI (Body)</vt:lpstr>
      <vt:lpstr>Segoe UI Light</vt:lpstr>
      <vt:lpstr>Segoe UI Semibold</vt:lpstr>
      <vt:lpstr>Segoe UI Semilight</vt:lpstr>
      <vt:lpstr>Times New Roman</vt:lpstr>
      <vt:lpstr>Wingdings</vt:lpstr>
      <vt:lpstr>WHITE TEMPLATE</vt:lpstr>
      <vt:lpstr>COLOR TEMPLATE</vt:lpstr>
      <vt:lpstr>Microsoft AzureCon 2015 Template - Color</vt:lpstr>
      <vt:lpstr>MSVID_White_16x9_2012-08-18</vt:lpstr>
      <vt:lpstr>9_Azure_PPT_template 1</vt:lpstr>
      <vt:lpstr>7-30269_Server &amp; Tools Business_16x9</vt:lpstr>
      <vt:lpstr>1_7-30269_Server &amp; Tools Business_16x9</vt:lpstr>
      <vt:lpstr>5-50033_TR23_BO_CT_Template</vt:lpstr>
      <vt:lpstr>3_MSVID_White_16x9_2012-08-18</vt:lpstr>
      <vt:lpstr>2_5-30664_S4_Q1_FY16_Light_Template</vt:lpstr>
      <vt:lpstr>5_2013_16x9 Catapult Corporate PPT Template_final</vt:lpstr>
      <vt:lpstr>1_6-50029_S4_Q1_FY17_Light_Template</vt:lpstr>
      <vt:lpstr>5_Server and Cloud 2013</vt:lpstr>
      <vt:lpstr>1_One Marketing Purple Template 16x9</vt:lpstr>
      <vt:lpstr>5_Office Theme</vt:lpstr>
      <vt:lpstr>Office Theme</vt:lpstr>
      <vt:lpstr>2_Office Theme</vt:lpstr>
      <vt:lpstr>1_5-50002_Ignite_Breakout_Template</vt:lpstr>
      <vt:lpstr>think-cell Slide</vt:lpstr>
      <vt:lpstr>Azure Backup  Labs Intro</vt:lpstr>
      <vt:lpstr>Operations Management Suite</vt:lpstr>
      <vt:lpstr>Operation Management Suite</vt:lpstr>
      <vt:lpstr>PowerPoint Presentation</vt:lpstr>
      <vt:lpstr>PowerPoint Presentation</vt:lpstr>
      <vt:lpstr>Azure Backup</vt:lpstr>
      <vt:lpstr>Disaster recovery and backup</vt:lpstr>
      <vt:lpstr>PowerPoint Presentation</vt:lpstr>
      <vt:lpstr>Azure Backup: A Quick Summary</vt:lpstr>
      <vt:lpstr>Simple management</vt:lpstr>
      <vt:lpstr>Azure Backup Scenarios</vt:lpstr>
      <vt:lpstr>PowerPoint Presentation</vt:lpstr>
      <vt:lpstr>PowerPoint Presentation</vt:lpstr>
      <vt:lpstr>PowerPoint Presentation</vt:lpstr>
      <vt:lpstr>Azure Backup Architecture</vt:lpstr>
      <vt:lpstr>Lab Overview</vt:lpstr>
      <vt:lpstr>Azure Backup Lab Environment</vt:lpstr>
      <vt:lpstr>Lab Outline</vt:lpstr>
      <vt:lpstr>Deployment Models (1 of 2)</vt:lpstr>
      <vt:lpstr>Deployment Models (2 of 2)</vt:lpstr>
      <vt:lpstr>Resources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Subscriptions and Resource Groups</dc:title>
  <dc:subject>&lt;Speech title here&gt;</dc:subject>
  <dc:creator>Tim Hoogerwerf</dc:creator>
  <cp:keywords/>
  <dc:description>Template: Maryfj_x000d_
Formatting: _x000d_
Audience Type:</dc:description>
  <cp:lastModifiedBy>Cenk Ersoy</cp:lastModifiedBy>
  <cp:revision>159</cp:revision>
  <dcterms:created xsi:type="dcterms:W3CDTF">2016-02-18T08:25:45Z</dcterms:created>
  <dcterms:modified xsi:type="dcterms:W3CDTF">2017-01-31T22:18:38Z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0x0101009AD93BBEF7870543A0F19C0587971110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